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24" r:id="rId2"/>
    <p:sldId id="284" r:id="rId3"/>
    <p:sldId id="326" r:id="rId4"/>
    <p:sldId id="288" r:id="rId5"/>
    <p:sldId id="285" r:id="rId6"/>
    <p:sldId id="293" r:id="rId7"/>
    <p:sldId id="327" r:id="rId8"/>
    <p:sldId id="311" r:id="rId9"/>
    <p:sldId id="309" r:id="rId10"/>
    <p:sldId id="310" r:id="rId11"/>
    <p:sldId id="313" r:id="rId12"/>
    <p:sldId id="314" r:id="rId13"/>
    <p:sldId id="302" r:id="rId14"/>
    <p:sldId id="315" r:id="rId15"/>
    <p:sldId id="316" r:id="rId16"/>
    <p:sldId id="317" r:id="rId17"/>
    <p:sldId id="303" r:id="rId18"/>
    <p:sldId id="318" r:id="rId19"/>
    <p:sldId id="319" r:id="rId20"/>
    <p:sldId id="320" r:id="rId21"/>
    <p:sldId id="321" r:id="rId22"/>
    <p:sldId id="322" r:id="rId23"/>
    <p:sldId id="323" r:id="rId2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D383D4"/>
    <a:srgbClr val="272D31"/>
    <a:srgbClr val="384046"/>
    <a:srgbClr val="141719"/>
    <a:srgbClr val="363E44"/>
    <a:srgbClr val="FF99FF"/>
    <a:srgbClr val="FFCCFF"/>
    <a:srgbClr val="FF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07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44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674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017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498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513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935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721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33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828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55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121328"/>
            </a:gs>
            <a:gs pos="77000">
              <a:srgbClr val="103F51"/>
            </a:gs>
            <a:gs pos="100000">
              <a:srgbClr val="1793BF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D28D-67C2-4D01-9F80-4C3A7FE61A09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F0AE-6D5C-415E-B13D-7CA63C190E9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984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0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60.png"/><Relationship Id="rId5" Type="http://schemas.openxmlformats.org/officeDocument/2006/relationships/image" Target="../media/image90.png"/><Relationship Id="rId4" Type="http://schemas.microsoft.com/office/2007/relationships/hdphoto" Target="../media/hdphoto5.wdp"/><Relationship Id="rId9" Type="http://schemas.microsoft.com/office/2007/relationships/hdphoto" Target="../media/hdphoto3.wdp"/><Relationship Id="rId1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2" Type="http://schemas.openxmlformats.org/officeDocument/2006/relationships/image" Target="../media/image3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3" Type="http://schemas.openxmlformats.org/officeDocument/2006/relationships/image" Target="../media/image57.png"/><Relationship Id="rId12" Type="http://schemas.openxmlformats.org/officeDocument/2006/relationships/image" Target="../media/image44.png"/><Relationship Id="rId17" Type="http://schemas.openxmlformats.org/officeDocument/2006/relationships/image" Target="../media/image65.png"/><Relationship Id="rId2" Type="http://schemas.openxmlformats.org/officeDocument/2006/relationships/image" Target="../media/image3.jpe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15" Type="http://schemas.openxmlformats.org/officeDocument/2006/relationships/image" Target="../media/image63.png"/><Relationship Id="rId10" Type="http://schemas.openxmlformats.org/officeDocument/2006/relationships/image" Target="../media/image42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9.png"/><Relationship Id="rId3" Type="http://schemas.openxmlformats.org/officeDocument/2006/relationships/image" Target="../media/image58.png"/><Relationship Id="rId12" Type="http://schemas.openxmlformats.org/officeDocument/2006/relationships/image" Target="../media/image44.png"/><Relationship Id="rId17" Type="http://schemas.openxmlformats.org/officeDocument/2006/relationships/image" Target="../media/image68.png"/><Relationship Id="rId2" Type="http://schemas.openxmlformats.org/officeDocument/2006/relationships/image" Target="../media/image3.jpe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15" Type="http://schemas.openxmlformats.org/officeDocument/2006/relationships/image" Target="../media/image63.png"/><Relationship Id="rId10" Type="http://schemas.openxmlformats.org/officeDocument/2006/relationships/image" Target="../media/image42.png"/><Relationship Id="rId19" Type="http://schemas.openxmlformats.org/officeDocument/2006/relationships/image" Target="../media/image70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59.png"/><Relationship Id="rId12" Type="http://schemas.openxmlformats.org/officeDocument/2006/relationships/image" Target="../media/image44.png"/><Relationship Id="rId17" Type="http://schemas.openxmlformats.org/officeDocument/2006/relationships/image" Target="../media/image77.png"/><Relationship Id="rId2" Type="http://schemas.openxmlformats.org/officeDocument/2006/relationships/image" Target="../media/image3.jpe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15" Type="http://schemas.openxmlformats.org/officeDocument/2006/relationships/image" Target="../media/image75.png"/><Relationship Id="rId10" Type="http://schemas.openxmlformats.org/officeDocument/2006/relationships/image" Target="../media/image42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0.png"/><Relationship Id="rId7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10.png"/><Relationship Id="rId7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3.wdp"/><Relationship Id="rId1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17" Type="http://schemas.openxmlformats.org/officeDocument/2006/relationships/image" Target="../media/image23.png"/><Relationship Id="rId2" Type="http://schemas.openxmlformats.org/officeDocument/2006/relationships/image" Target="../media/image3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DALL·E 2024-10-22 21.11.20 - A futuristic background for a PowerPoint presentation slide, suitable for topics like AI or computer science. The design features deep blue tones with.webp [webp-to-jpg output image]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7607" cy="69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מלבן 15"/>
          <p:cNvSpPr/>
          <p:nvPr/>
        </p:nvSpPr>
        <p:spPr>
          <a:xfrm>
            <a:off x="-41529" y="-99646"/>
            <a:ext cx="12192000" cy="7057292"/>
          </a:xfrm>
          <a:prstGeom prst="rect">
            <a:avLst/>
          </a:prstGeom>
          <a:gradFill flip="none" rotWithShape="1">
            <a:gsLst>
              <a:gs pos="55000">
                <a:srgbClr val="121328">
                  <a:alpha val="86000"/>
                </a:srgbClr>
              </a:gs>
              <a:gs pos="77000">
                <a:srgbClr val="103F51">
                  <a:alpha val="84000"/>
                </a:srgbClr>
              </a:gs>
              <a:gs pos="100000">
                <a:srgbClr val="1793BF">
                  <a:alpha val="7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346DBF7C-69C0-3AD3-F65D-2D71587A6F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487" b="1563"/>
          <a:stretch/>
        </p:blipFill>
        <p:spPr>
          <a:xfrm>
            <a:off x="6233160" y="0"/>
            <a:ext cx="595884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1849" y="2274838"/>
            <a:ext cx="5161183" cy="230832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62000"/>
              </a:schemeClr>
            </a:glow>
          </a:effectLst>
        </p:spPr>
        <p:txBody>
          <a:bodyPr wrap="square" rtlCol="1">
            <a:spAutoFit/>
          </a:bodyPr>
          <a:lstStyle/>
          <a:p>
            <a:pPr algn="l" rtl="0"/>
            <a:r>
              <a:rPr lang="en-US" sz="7200" dirty="0">
                <a:solidFill>
                  <a:schemeClr val="accent1"/>
                </a:solidFill>
                <a:latin typeface="Abadi Extra Light" panose="020B0204020104020204" pitchFamily="34" charset="0"/>
              </a:rPr>
              <a:t>Facial Angle Calculation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1849" y="4566419"/>
            <a:ext cx="1834477" cy="76944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62000"/>
              </a:schemeClr>
            </a:glow>
          </a:effectLst>
        </p:spPr>
        <p:txBody>
          <a:bodyPr wrap="none" rtlCol="1">
            <a:spAutoFit/>
          </a:bodyPr>
          <a:lstStyle/>
          <a:p>
            <a:pPr algn="l" rtl="0"/>
            <a:r>
              <a:rPr lang="en-US" sz="4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Tal Lavi</a:t>
            </a:r>
          </a:p>
        </p:txBody>
      </p:sp>
      <p:sp>
        <p:nvSpPr>
          <p:cNvPr id="20" name="Parallelogram 12">
            <a:extLst>
              <a:ext uri="{FF2B5EF4-FFF2-40B4-BE49-F238E27FC236}">
                <a16:creationId xmlns:a16="http://schemas.microsoft.com/office/drawing/2014/main" id="{B7D48768-2F44-0095-75E2-B5DFD142E2D3}"/>
              </a:ext>
            </a:extLst>
          </p:cNvPr>
          <p:cNvSpPr/>
          <p:nvPr/>
        </p:nvSpPr>
        <p:spPr>
          <a:xfrm>
            <a:off x="6492240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Parallelogram 13">
            <a:extLst>
              <a:ext uri="{FF2B5EF4-FFF2-40B4-BE49-F238E27FC236}">
                <a16:creationId xmlns:a16="http://schemas.microsoft.com/office/drawing/2014/main" id="{F1224211-4CC8-EE07-0A99-7349402269AF}"/>
              </a:ext>
            </a:extLst>
          </p:cNvPr>
          <p:cNvSpPr/>
          <p:nvPr/>
        </p:nvSpPr>
        <p:spPr>
          <a:xfrm>
            <a:off x="5120640" y="0"/>
            <a:ext cx="2133600" cy="6858000"/>
          </a:xfrm>
          <a:prstGeom prst="parallelogram">
            <a:avLst>
              <a:gd name="adj" fmla="val 504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IL" dirty="0"/>
          </a:p>
        </p:txBody>
      </p:sp>
      <p:sp>
        <p:nvSpPr>
          <p:cNvPr id="22" name="Parallelogram 14">
            <a:extLst>
              <a:ext uri="{FF2B5EF4-FFF2-40B4-BE49-F238E27FC236}">
                <a16:creationId xmlns:a16="http://schemas.microsoft.com/office/drawing/2014/main" id="{5BFC8E7F-3015-33BB-A9A7-B877B863F09B}"/>
              </a:ext>
            </a:extLst>
          </p:cNvPr>
          <p:cNvSpPr/>
          <p:nvPr/>
        </p:nvSpPr>
        <p:spPr>
          <a:xfrm>
            <a:off x="7814662" y="0"/>
            <a:ext cx="1226291" cy="6858000"/>
          </a:xfrm>
          <a:prstGeom prst="parallelogram">
            <a:avLst>
              <a:gd name="adj" fmla="val 881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Parallelogram 15">
            <a:extLst>
              <a:ext uri="{FF2B5EF4-FFF2-40B4-BE49-F238E27FC236}">
                <a16:creationId xmlns:a16="http://schemas.microsoft.com/office/drawing/2014/main" id="{4E263EBD-BD5F-3CB3-91CA-CCC06ED66C94}"/>
              </a:ext>
            </a:extLst>
          </p:cNvPr>
          <p:cNvSpPr/>
          <p:nvPr/>
        </p:nvSpPr>
        <p:spPr>
          <a:xfrm>
            <a:off x="7494534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Parallelogram 17">
            <a:extLst>
              <a:ext uri="{FF2B5EF4-FFF2-40B4-BE49-F238E27FC236}">
                <a16:creationId xmlns:a16="http://schemas.microsoft.com/office/drawing/2014/main" id="{F1F8DD58-FF3C-962F-A53C-07ED6F591BA0}"/>
              </a:ext>
            </a:extLst>
          </p:cNvPr>
          <p:cNvSpPr/>
          <p:nvPr/>
        </p:nvSpPr>
        <p:spPr>
          <a:xfrm>
            <a:off x="6881388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Parallelogram 18">
            <a:extLst>
              <a:ext uri="{FF2B5EF4-FFF2-40B4-BE49-F238E27FC236}">
                <a16:creationId xmlns:a16="http://schemas.microsoft.com/office/drawing/2014/main" id="{CFE3C5BB-201B-61C2-CFE8-D612ECA55785}"/>
              </a:ext>
            </a:extLst>
          </p:cNvPr>
          <p:cNvSpPr/>
          <p:nvPr/>
        </p:nvSpPr>
        <p:spPr>
          <a:xfrm>
            <a:off x="5955453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Parallelogram 19">
            <a:extLst>
              <a:ext uri="{FF2B5EF4-FFF2-40B4-BE49-F238E27FC236}">
                <a16:creationId xmlns:a16="http://schemas.microsoft.com/office/drawing/2014/main" id="{1F7FBE1E-9B02-BFEA-D7E8-AD4F4AF60819}"/>
              </a:ext>
            </a:extLst>
          </p:cNvPr>
          <p:cNvSpPr/>
          <p:nvPr/>
        </p:nvSpPr>
        <p:spPr>
          <a:xfrm>
            <a:off x="5323998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99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46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מלבן 46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CE51BB-8024-C5B4-DC05-4F52CDCAEBD8}"/>
                  </a:ext>
                </a:extLst>
              </p:cNvPr>
              <p:cNvSpPr txBox="1"/>
              <p:nvPr/>
            </p:nvSpPr>
            <p:spPr>
              <a:xfrm>
                <a:off x="0" y="0"/>
                <a:ext cx="5390129" cy="1404140"/>
              </a:xfrm>
              <a:prstGeom prst="rect">
                <a:avLst/>
              </a:prstGeom>
              <a:noFill/>
            </p:spPr>
            <p:txBody>
              <a:bodyPr wrap="square" lIns="540000" tIns="360000" rIns="540000" bIns="360000" rtlCol="1">
                <a:spAutoFit/>
              </a:bodyPr>
              <a:lstStyle/>
              <a:p>
                <a:pPr algn="l" rtl="0"/>
                <a:r>
                  <a:rPr lang="en-GB" sz="4400" i="1" dirty="0" smtClean="0">
                    <a:solidFill>
                      <a:schemeClr val="bg1"/>
                    </a:solidFill>
                  </a:rPr>
                  <a:t>Definition</a:t>
                </a:r>
                <a:r>
                  <a:rPr lang="en-US" sz="4400" i="1" dirty="0" smtClean="0">
                    <a:solidFill>
                      <a:schemeClr val="bg1"/>
                    </a:solidFill>
                  </a:rPr>
                  <a:t>s -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400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4400" i="1" dirty="0" smtClean="0">
                    <a:solidFill>
                      <a:schemeClr val="bg1"/>
                    </a:solidFill>
                  </a:rPr>
                  <a:t> </a:t>
                </a:r>
                <a:endParaRPr lang="en-GB" sz="4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CE51BB-8024-C5B4-DC05-4F52CDCA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390129" cy="1404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קבוצה 48"/>
          <p:cNvGrpSpPr/>
          <p:nvPr/>
        </p:nvGrpSpPr>
        <p:grpSpPr>
          <a:xfrm>
            <a:off x="873462" y="1498928"/>
            <a:ext cx="3168716" cy="3165058"/>
            <a:chOff x="273577" y="2071792"/>
            <a:chExt cx="3794548" cy="3790167"/>
          </a:xfrm>
        </p:grpSpPr>
        <p:sp>
          <p:nvSpPr>
            <p:cNvPr id="50" name="צורה חופשית 49"/>
            <p:cNvSpPr/>
            <p:nvPr/>
          </p:nvSpPr>
          <p:spPr>
            <a:xfrm>
              <a:off x="433902" y="2134810"/>
              <a:ext cx="2990936" cy="3727149"/>
            </a:xfrm>
            <a:custGeom>
              <a:avLst/>
              <a:gdLst>
                <a:gd name="connsiteX0" fmla="*/ 0 w 5001394"/>
                <a:gd name="connsiteY0" fmla="*/ 0 h 4435864"/>
                <a:gd name="connsiteX1" fmla="*/ 3915238 w 5001394"/>
                <a:gd name="connsiteY1" fmla="*/ 0 h 4435864"/>
                <a:gd name="connsiteX2" fmla="*/ 3915238 w 5001394"/>
                <a:gd name="connsiteY2" fmla="*/ 4319 h 4435864"/>
                <a:gd name="connsiteX3" fmla="*/ 5001394 w 5001394"/>
                <a:gd name="connsiteY3" fmla="*/ 2217933 h 4435864"/>
                <a:gd name="connsiteX4" fmla="*/ 3915238 w 5001394"/>
                <a:gd name="connsiteY4" fmla="*/ 4431548 h 4435864"/>
                <a:gd name="connsiteX5" fmla="*/ 3915238 w 5001394"/>
                <a:gd name="connsiteY5" fmla="*/ 4435863 h 4435864"/>
                <a:gd name="connsiteX6" fmla="*/ 3913121 w 5001394"/>
                <a:gd name="connsiteY6" fmla="*/ 4435863 h 4435864"/>
                <a:gd name="connsiteX7" fmla="*/ 3913120 w 5001394"/>
                <a:gd name="connsiteY7" fmla="*/ 4435864 h 4435864"/>
                <a:gd name="connsiteX8" fmla="*/ 3913120 w 5001394"/>
                <a:gd name="connsiteY8" fmla="*/ 4435863 h 4435864"/>
                <a:gd name="connsiteX9" fmla="*/ 0 w 5001394"/>
                <a:gd name="connsiteY9" fmla="*/ 4435863 h 4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1394" h="4435864">
                  <a:moveTo>
                    <a:pt x="0" y="0"/>
                  </a:moveTo>
                  <a:lnTo>
                    <a:pt x="3915238" y="0"/>
                  </a:lnTo>
                  <a:lnTo>
                    <a:pt x="3915238" y="4319"/>
                  </a:lnTo>
                  <a:lnTo>
                    <a:pt x="5001394" y="2217933"/>
                  </a:lnTo>
                  <a:lnTo>
                    <a:pt x="3915238" y="4431548"/>
                  </a:lnTo>
                  <a:lnTo>
                    <a:pt x="3915238" y="4435863"/>
                  </a:lnTo>
                  <a:lnTo>
                    <a:pt x="3913121" y="4435863"/>
                  </a:lnTo>
                  <a:lnTo>
                    <a:pt x="3913120" y="4435864"/>
                  </a:lnTo>
                  <a:lnTo>
                    <a:pt x="3913120" y="4435863"/>
                  </a:lnTo>
                  <a:lnTo>
                    <a:pt x="0" y="4435863"/>
                  </a:lnTo>
                  <a:close/>
                </a:path>
              </a:pathLst>
            </a:cu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0">
                  <a:schemeClr val="bg1">
                    <a:alpha val="6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51" name="Picture 2" descr="DALL·E 2024-10-24 20.29.04 - A realistic direct overhead view of a woman with black hair tied in a ponytail, wearing a blue shirt, as if the camera is positioned directly above he.webp [webp-to-jpg output image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3164" l="4785" r="100000">
                          <a14:backgroundMark x1="35547" y1="19238" x2="34277" y2="20313"/>
                          <a14:backgroundMark x1="36719" y1="18457" x2="39844" y2="16797"/>
                          <a14:backgroundMark x1="41992" y1="16406" x2="41016" y2="17090"/>
                          <a14:backgroundMark x1="60840" y1="18066" x2="59277" y2="17383"/>
                          <a14:backgroundMark x1="37891" y1="18066" x2="39551" y2="18359"/>
                          <a14:backgroundMark x1="40430" y1="17871" x2="41113" y2="17480"/>
                          <a14:backgroundMark x1="62109" y1="10547" x2="62109" y2="105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273577" y="2071792"/>
              <a:ext cx="3567078" cy="356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חץ למטה 51"/>
            <p:cNvSpPr/>
            <p:nvPr/>
          </p:nvSpPr>
          <p:spPr>
            <a:xfrm rot="19800000">
              <a:off x="2500060" y="4075836"/>
              <a:ext cx="268939" cy="1581271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60708" y="5299801"/>
              <a:ext cx="1280299" cy="442276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Right eye</a:t>
              </a:r>
              <a:endParaRPr lang="he-IL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44697" y="4977859"/>
              <a:ext cx="1123428" cy="442276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Left eye</a:t>
              </a:r>
              <a:endParaRPr lang="he-IL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5" name="מחבר חץ ישר 30">
              <a:extLst>
                <a:ext uri="{FF2B5EF4-FFF2-40B4-BE49-F238E27FC236}">
                  <a16:creationId xmlns:a16="http://schemas.microsoft.com/office/drawing/2014/main" id="{D4C2943E-20B8-9A28-0407-1BF634B6E7E8}"/>
                </a:ext>
              </a:extLst>
            </p:cNvPr>
            <p:cNvCxnSpPr>
              <a:stCxn id="53" idx="0"/>
            </p:cNvCxnSpPr>
            <p:nvPr/>
          </p:nvCxnSpPr>
          <p:spPr>
            <a:xfrm flipV="1">
              <a:off x="2000857" y="5072549"/>
              <a:ext cx="355481" cy="22725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חץ ישר 30">
              <a:extLst>
                <a:ext uri="{FF2B5EF4-FFF2-40B4-BE49-F238E27FC236}">
                  <a16:creationId xmlns:a16="http://schemas.microsoft.com/office/drawing/2014/main" id="{D4C2943E-20B8-9A28-0407-1BF634B6E7E8}"/>
                </a:ext>
              </a:extLst>
            </p:cNvPr>
            <p:cNvCxnSpPr/>
            <p:nvPr/>
          </p:nvCxnSpPr>
          <p:spPr>
            <a:xfrm flipH="1" flipV="1">
              <a:off x="2848103" y="4734317"/>
              <a:ext cx="761816" cy="24068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קבוצה 56"/>
          <p:cNvGrpSpPr/>
          <p:nvPr/>
        </p:nvGrpSpPr>
        <p:grpSpPr>
          <a:xfrm>
            <a:off x="4924921" y="1404140"/>
            <a:ext cx="3029734" cy="3259846"/>
            <a:chOff x="4352486" y="1958283"/>
            <a:chExt cx="3628116" cy="3903676"/>
          </a:xfrm>
        </p:grpSpPr>
        <p:sp>
          <p:nvSpPr>
            <p:cNvPr id="58" name="צורה חופשית 57"/>
            <p:cNvSpPr/>
            <p:nvPr/>
          </p:nvSpPr>
          <p:spPr>
            <a:xfrm>
              <a:off x="4452536" y="2134810"/>
              <a:ext cx="2990936" cy="3727149"/>
            </a:xfrm>
            <a:custGeom>
              <a:avLst/>
              <a:gdLst>
                <a:gd name="connsiteX0" fmla="*/ 0 w 5001394"/>
                <a:gd name="connsiteY0" fmla="*/ 0 h 4435864"/>
                <a:gd name="connsiteX1" fmla="*/ 3915238 w 5001394"/>
                <a:gd name="connsiteY1" fmla="*/ 0 h 4435864"/>
                <a:gd name="connsiteX2" fmla="*/ 3915238 w 5001394"/>
                <a:gd name="connsiteY2" fmla="*/ 4319 h 4435864"/>
                <a:gd name="connsiteX3" fmla="*/ 5001394 w 5001394"/>
                <a:gd name="connsiteY3" fmla="*/ 2217933 h 4435864"/>
                <a:gd name="connsiteX4" fmla="*/ 3915238 w 5001394"/>
                <a:gd name="connsiteY4" fmla="*/ 4431548 h 4435864"/>
                <a:gd name="connsiteX5" fmla="*/ 3915238 w 5001394"/>
                <a:gd name="connsiteY5" fmla="*/ 4435863 h 4435864"/>
                <a:gd name="connsiteX6" fmla="*/ 3913121 w 5001394"/>
                <a:gd name="connsiteY6" fmla="*/ 4435863 h 4435864"/>
                <a:gd name="connsiteX7" fmla="*/ 3913120 w 5001394"/>
                <a:gd name="connsiteY7" fmla="*/ 4435864 h 4435864"/>
                <a:gd name="connsiteX8" fmla="*/ 3913120 w 5001394"/>
                <a:gd name="connsiteY8" fmla="*/ 4435863 h 4435864"/>
                <a:gd name="connsiteX9" fmla="*/ 0 w 5001394"/>
                <a:gd name="connsiteY9" fmla="*/ 4435863 h 4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1394" h="4435864">
                  <a:moveTo>
                    <a:pt x="0" y="0"/>
                  </a:moveTo>
                  <a:lnTo>
                    <a:pt x="3915238" y="0"/>
                  </a:lnTo>
                  <a:lnTo>
                    <a:pt x="3915238" y="4319"/>
                  </a:lnTo>
                  <a:lnTo>
                    <a:pt x="5001394" y="2217933"/>
                  </a:lnTo>
                  <a:lnTo>
                    <a:pt x="3915238" y="4431548"/>
                  </a:lnTo>
                  <a:lnTo>
                    <a:pt x="3915238" y="4435863"/>
                  </a:lnTo>
                  <a:lnTo>
                    <a:pt x="3913121" y="4435863"/>
                  </a:lnTo>
                  <a:lnTo>
                    <a:pt x="3913120" y="4435864"/>
                  </a:lnTo>
                  <a:lnTo>
                    <a:pt x="3913120" y="4435863"/>
                  </a:lnTo>
                  <a:lnTo>
                    <a:pt x="0" y="4435863"/>
                  </a:lnTo>
                  <a:close/>
                </a:path>
              </a:pathLst>
            </a:cu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0">
                  <a:schemeClr val="bg1">
                    <a:alpha val="6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צורה חופשית 58"/>
            <p:cNvSpPr/>
            <p:nvPr/>
          </p:nvSpPr>
          <p:spPr>
            <a:xfrm>
              <a:off x="4613375" y="2022520"/>
              <a:ext cx="2990936" cy="3727149"/>
            </a:xfrm>
            <a:custGeom>
              <a:avLst/>
              <a:gdLst>
                <a:gd name="connsiteX0" fmla="*/ 0 w 5001394"/>
                <a:gd name="connsiteY0" fmla="*/ 0 h 4435864"/>
                <a:gd name="connsiteX1" fmla="*/ 3915238 w 5001394"/>
                <a:gd name="connsiteY1" fmla="*/ 0 h 4435864"/>
                <a:gd name="connsiteX2" fmla="*/ 3915238 w 5001394"/>
                <a:gd name="connsiteY2" fmla="*/ 4319 h 4435864"/>
                <a:gd name="connsiteX3" fmla="*/ 5001394 w 5001394"/>
                <a:gd name="connsiteY3" fmla="*/ 2217933 h 4435864"/>
                <a:gd name="connsiteX4" fmla="*/ 3915238 w 5001394"/>
                <a:gd name="connsiteY4" fmla="*/ 4431548 h 4435864"/>
                <a:gd name="connsiteX5" fmla="*/ 3915238 w 5001394"/>
                <a:gd name="connsiteY5" fmla="*/ 4435863 h 4435864"/>
                <a:gd name="connsiteX6" fmla="*/ 3913121 w 5001394"/>
                <a:gd name="connsiteY6" fmla="*/ 4435863 h 4435864"/>
                <a:gd name="connsiteX7" fmla="*/ 3913120 w 5001394"/>
                <a:gd name="connsiteY7" fmla="*/ 4435864 h 4435864"/>
                <a:gd name="connsiteX8" fmla="*/ 3913120 w 5001394"/>
                <a:gd name="connsiteY8" fmla="*/ 4435863 h 4435864"/>
                <a:gd name="connsiteX9" fmla="*/ 0 w 5001394"/>
                <a:gd name="connsiteY9" fmla="*/ 4435863 h 4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1394" h="4435864">
                  <a:moveTo>
                    <a:pt x="0" y="0"/>
                  </a:moveTo>
                  <a:lnTo>
                    <a:pt x="3915238" y="0"/>
                  </a:lnTo>
                  <a:lnTo>
                    <a:pt x="3915238" y="4319"/>
                  </a:lnTo>
                  <a:lnTo>
                    <a:pt x="5001394" y="2217933"/>
                  </a:lnTo>
                  <a:lnTo>
                    <a:pt x="3915238" y="4431548"/>
                  </a:lnTo>
                  <a:lnTo>
                    <a:pt x="3915238" y="4435863"/>
                  </a:lnTo>
                  <a:lnTo>
                    <a:pt x="3913121" y="4435863"/>
                  </a:lnTo>
                  <a:lnTo>
                    <a:pt x="3913120" y="4435864"/>
                  </a:lnTo>
                  <a:lnTo>
                    <a:pt x="3913120" y="4435863"/>
                  </a:lnTo>
                  <a:lnTo>
                    <a:pt x="0" y="4435863"/>
                  </a:lnTo>
                  <a:close/>
                </a:path>
              </a:pathLst>
            </a:cu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0">
                  <a:schemeClr val="bg1">
                    <a:alpha val="6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60" name="Picture 2" descr="DALL·E 2024-10-24 20.29.04 - A realistic direct overhead view of a woman with black hair tied in a ponytail, wearing a blue shirt, as if the camera is positioned directly above he.webp [webp-to-jpg output image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3164" l="4785" r="100000">
                          <a14:backgroundMark x1="35547" y1="19238" x2="34277" y2="20313"/>
                          <a14:backgroundMark x1="36719" y1="18457" x2="39844" y2="16797"/>
                          <a14:backgroundMark x1="41992" y1="16406" x2="41016" y2="17090"/>
                          <a14:backgroundMark x1="60840" y1="18066" x2="59277" y2="17383"/>
                          <a14:backgroundMark x1="37891" y1="18066" x2="39551" y2="18359"/>
                          <a14:backgroundMark x1="40430" y1="17871" x2="41113" y2="17480"/>
                          <a14:backgroundMark x1="62109" y1="10547" x2="62109" y2="105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4352486" y="1958283"/>
              <a:ext cx="3567078" cy="356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קבוצה 60"/>
            <p:cNvGrpSpPr/>
            <p:nvPr/>
          </p:nvGrpSpPr>
          <p:grpSpPr>
            <a:xfrm>
              <a:off x="5522426" y="3250712"/>
              <a:ext cx="2458176" cy="2474761"/>
              <a:chOff x="5522426" y="3250712"/>
              <a:chExt cx="2458176" cy="2474761"/>
            </a:xfrm>
          </p:grpSpPr>
          <p:sp>
            <p:nvSpPr>
              <p:cNvPr id="62" name="אליפסה 70">
                <a:extLst>
                  <a:ext uri="{FF2B5EF4-FFF2-40B4-BE49-F238E27FC236}">
                    <a16:creationId xmlns:a16="http://schemas.microsoft.com/office/drawing/2014/main" id="{EBC5660F-7B34-C804-300A-6A5B866E3908}"/>
                  </a:ext>
                </a:extLst>
              </p:cNvPr>
              <p:cNvSpPr/>
              <p:nvPr/>
            </p:nvSpPr>
            <p:spPr>
              <a:xfrm rot="19440000">
                <a:off x="6615615" y="4605928"/>
                <a:ext cx="210619" cy="342307"/>
              </a:xfrm>
              <a:prstGeom prst="ellipse">
                <a:avLst/>
              </a:prstGeom>
              <a:solidFill>
                <a:srgbClr val="AB87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3600" b="1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3" name="אליפסה 24">
                <a:extLst>
                  <a:ext uri="{FF2B5EF4-FFF2-40B4-BE49-F238E27FC236}">
                    <a16:creationId xmlns:a16="http://schemas.microsoft.com/office/drawing/2014/main" id="{3ACEB2C9-B37E-4909-5FFA-E7178464F0DE}"/>
                  </a:ext>
                </a:extLst>
              </p:cNvPr>
              <p:cNvSpPr/>
              <p:nvPr/>
            </p:nvSpPr>
            <p:spPr>
              <a:xfrm rot="19440000">
                <a:off x="5522426" y="3250712"/>
                <a:ext cx="1608282" cy="1608283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64" name="Group 59">
                <a:extLst>
                  <a:ext uri="{FF2B5EF4-FFF2-40B4-BE49-F238E27FC236}">
                    <a16:creationId xmlns:a16="http://schemas.microsoft.com/office/drawing/2014/main" id="{53B89023-E99D-4DA0-63CF-F2FE3464DBE0}"/>
                  </a:ext>
                </a:extLst>
              </p:cNvPr>
              <p:cNvGrpSpPr/>
              <p:nvPr/>
            </p:nvGrpSpPr>
            <p:grpSpPr>
              <a:xfrm>
                <a:off x="6268920" y="3816819"/>
                <a:ext cx="430128" cy="442276"/>
                <a:chOff x="7612936" y="2293957"/>
                <a:chExt cx="383854" cy="394696"/>
              </a:xfrm>
            </p:grpSpPr>
            <p:sp>
              <p:nvSpPr>
                <p:cNvPr id="76" name="אליפסה 7">
                  <a:extLst>
                    <a:ext uri="{FF2B5EF4-FFF2-40B4-BE49-F238E27FC236}">
                      <a16:creationId xmlns:a16="http://schemas.microsoft.com/office/drawing/2014/main" id="{E5D47521-5471-506D-297F-3AE176445DFD}"/>
                    </a:ext>
                  </a:extLst>
                </p:cNvPr>
                <p:cNvSpPr/>
                <p:nvPr/>
              </p:nvSpPr>
              <p:spPr>
                <a:xfrm>
                  <a:off x="7612936" y="2444223"/>
                  <a:ext cx="133109" cy="13310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b="1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2DFFF3B0-6467-4CB8-D2C7-277E5E27F9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9224" y="2293957"/>
                      <a:ext cx="357566" cy="394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2DFFF3B0-6467-4CB8-D2C7-277E5E27F9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9224" y="2293957"/>
                      <a:ext cx="357566" cy="39469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16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8BEB38-1770-CC29-3B6A-E5D27D65097C}"/>
                  </a:ext>
                </a:extLst>
              </p:cNvPr>
              <p:cNvSpPr txBox="1"/>
              <p:nvPr/>
            </p:nvSpPr>
            <p:spPr>
              <a:xfrm>
                <a:off x="7024700" y="4424734"/>
                <a:ext cx="221216" cy="44227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endParaRPr lang="he-IL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862390" y="4913641"/>
                    <a:ext cx="970208" cy="442276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𝑵𝒐𝒔𝒆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2390" y="4913641"/>
                    <a:ext cx="970208" cy="4422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מחבר חץ ישר 30">
                <a:extLst>
                  <a:ext uri="{FF2B5EF4-FFF2-40B4-BE49-F238E27FC236}">
                    <a16:creationId xmlns:a16="http://schemas.microsoft.com/office/drawing/2014/main" id="{D4C2943E-20B8-9A28-0407-1BF634B6E7E8}"/>
                  </a:ext>
                </a:extLst>
              </p:cNvPr>
              <p:cNvCxnSpPr/>
              <p:nvPr/>
            </p:nvCxnSpPr>
            <p:spPr>
              <a:xfrm flipH="1" flipV="1">
                <a:off x="6336915" y="4109739"/>
                <a:ext cx="82933" cy="86526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66E2C5A-C102-C1DF-E576-A9E5A983B985}"/>
                  </a:ext>
                </a:extLst>
              </p:cNvPr>
              <p:cNvSpPr txBox="1"/>
              <p:nvPr/>
            </p:nvSpPr>
            <p:spPr>
              <a:xfrm>
                <a:off x="5548066" y="4951489"/>
                <a:ext cx="1133428" cy="77398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Right eye</a:t>
                </a:r>
                <a:endParaRPr lang="he-IL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69" name="מחבר חץ ישר 32">
                <a:extLst>
                  <a:ext uri="{FF2B5EF4-FFF2-40B4-BE49-F238E27FC236}">
                    <a16:creationId xmlns:a16="http://schemas.microsoft.com/office/drawing/2014/main" id="{46AB9177-1338-340D-0FF3-5C215062481D}"/>
                  </a:ext>
                </a:extLst>
              </p:cNvPr>
              <p:cNvCxnSpPr/>
              <p:nvPr/>
            </p:nvCxnSpPr>
            <p:spPr>
              <a:xfrm>
                <a:off x="5888194" y="3366189"/>
                <a:ext cx="1265356" cy="205540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/>
                  <p:nvPr/>
                </p:nvSpPr>
                <p:spPr>
                  <a:xfrm>
                    <a:off x="6396201" y="5141087"/>
                    <a:ext cx="651447" cy="442276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6201" y="5141087"/>
                    <a:ext cx="651447" cy="4422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מחבר חץ ישר 30">
                <a:extLst>
                  <a:ext uri="{FF2B5EF4-FFF2-40B4-BE49-F238E27FC236}">
                    <a16:creationId xmlns:a16="http://schemas.microsoft.com/office/drawing/2014/main" id="{D4C2943E-20B8-9A28-0407-1BF634B6E7E8}"/>
                  </a:ext>
                </a:extLst>
              </p:cNvPr>
              <p:cNvCxnSpPr/>
              <p:nvPr/>
            </p:nvCxnSpPr>
            <p:spPr>
              <a:xfrm flipH="1" flipV="1">
                <a:off x="6387321" y="4074603"/>
                <a:ext cx="620720" cy="44159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66E2C5A-C102-C1DF-E576-A9E5A983B985}"/>
                  </a:ext>
                </a:extLst>
              </p:cNvPr>
              <p:cNvSpPr txBox="1"/>
              <p:nvPr/>
            </p:nvSpPr>
            <p:spPr>
              <a:xfrm>
                <a:off x="6847174" y="4367957"/>
                <a:ext cx="1133428" cy="44227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Left eye</a:t>
                </a:r>
                <a:endParaRPr lang="he-IL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/>
                  <p:nvPr/>
                </p:nvSpPr>
                <p:spPr>
                  <a:xfrm>
                    <a:off x="6739758" y="4668999"/>
                    <a:ext cx="651447" cy="442276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9758" y="4668999"/>
                    <a:ext cx="651447" cy="4422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9" name="קבוצה 78"/>
          <p:cNvGrpSpPr/>
          <p:nvPr/>
        </p:nvGrpSpPr>
        <p:grpSpPr>
          <a:xfrm>
            <a:off x="9128158" y="1992382"/>
            <a:ext cx="2837264" cy="2666199"/>
            <a:chOff x="5522426" y="3250712"/>
            <a:chExt cx="2310171" cy="2170886"/>
          </a:xfrm>
          <a:effectLst/>
        </p:grpSpPr>
        <p:sp>
          <p:nvSpPr>
            <p:cNvPr id="80" name="אליפסה 24">
              <a:extLst>
                <a:ext uri="{FF2B5EF4-FFF2-40B4-BE49-F238E27FC236}">
                  <a16:creationId xmlns:a16="http://schemas.microsoft.com/office/drawing/2014/main" id="{3ACEB2C9-B37E-4909-5FFA-E7178464F0DE}"/>
                </a:ext>
              </a:extLst>
            </p:cNvPr>
            <p:cNvSpPr/>
            <p:nvPr/>
          </p:nvSpPr>
          <p:spPr>
            <a:xfrm rot="19440000">
              <a:off x="5522426" y="3250712"/>
              <a:ext cx="1608282" cy="160828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36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81" name="Group 59">
              <a:extLst>
                <a:ext uri="{FF2B5EF4-FFF2-40B4-BE49-F238E27FC236}">
                  <a16:creationId xmlns:a16="http://schemas.microsoft.com/office/drawing/2014/main" id="{53B89023-E99D-4DA0-63CF-F2FE3464DBE0}"/>
                </a:ext>
              </a:extLst>
            </p:cNvPr>
            <p:cNvGrpSpPr/>
            <p:nvPr/>
          </p:nvGrpSpPr>
          <p:grpSpPr>
            <a:xfrm>
              <a:off x="6268920" y="3816819"/>
              <a:ext cx="430128" cy="442276"/>
              <a:chOff x="7612936" y="2293957"/>
              <a:chExt cx="383854" cy="394696"/>
            </a:xfrm>
          </p:grpSpPr>
          <p:sp>
            <p:nvSpPr>
              <p:cNvPr id="91" name="אליפסה 7">
                <a:extLst>
                  <a:ext uri="{FF2B5EF4-FFF2-40B4-BE49-F238E27FC236}">
                    <a16:creationId xmlns:a16="http://schemas.microsoft.com/office/drawing/2014/main" id="{E5D47521-5471-506D-297F-3AE176445DFD}"/>
                  </a:ext>
                </a:extLst>
              </p:cNvPr>
              <p:cNvSpPr/>
              <p:nvPr/>
            </p:nvSpPr>
            <p:spPr>
              <a:xfrm>
                <a:off x="7612936" y="2444223"/>
                <a:ext cx="133109" cy="13310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2DFFF3B0-6467-4CB8-D2C7-277E5E27F9C4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224" y="2293957"/>
                    <a:ext cx="357566" cy="394696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2DFFF3B0-6467-4CB8-D2C7-277E5E27F9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224" y="2293957"/>
                    <a:ext cx="357566" cy="394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8BEB38-1770-CC29-3B6A-E5D27D65097C}"/>
                </a:ext>
              </a:extLst>
            </p:cNvPr>
            <p:cNvSpPr txBox="1"/>
            <p:nvPr/>
          </p:nvSpPr>
          <p:spPr>
            <a:xfrm>
              <a:off x="7024701" y="4424734"/>
              <a:ext cx="221216" cy="442276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endParaRPr lang="he-IL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3513F71-F40E-071D-3C6C-F6A4717D5A9C}"/>
                    </a:ext>
                  </a:extLst>
                </p:cNvPr>
                <p:cNvSpPr txBox="1"/>
                <p:nvPr/>
              </p:nvSpPr>
              <p:spPr>
                <a:xfrm>
                  <a:off x="6862390" y="4913641"/>
                  <a:ext cx="970207" cy="44227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3513F71-F40E-071D-3C6C-F6A4717D5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390" y="4913641"/>
                  <a:ext cx="970207" cy="4422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מחבר חץ ישר 30">
              <a:extLst>
                <a:ext uri="{FF2B5EF4-FFF2-40B4-BE49-F238E27FC236}">
                  <a16:creationId xmlns:a16="http://schemas.microsoft.com/office/drawing/2014/main" id="{D4C2943E-20B8-9A28-0407-1BF634B6E7E8}"/>
                </a:ext>
              </a:extLst>
            </p:cNvPr>
            <p:cNvCxnSpPr/>
            <p:nvPr/>
          </p:nvCxnSpPr>
          <p:spPr>
            <a:xfrm flipH="1" flipV="1">
              <a:off x="6336915" y="4109739"/>
              <a:ext cx="82933" cy="8652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6E2C5A-C102-C1DF-E576-A9E5A983B985}"/>
                </a:ext>
              </a:extLst>
            </p:cNvPr>
            <p:cNvSpPr txBox="1"/>
            <p:nvPr/>
          </p:nvSpPr>
          <p:spPr>
            <a:xfrm>
              <a:off x="6339395" y="4923586"/>
              <a:ext cx="226751" cy="4422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</a:t>
              </a:r>
              <a:endParaRPr lang="he-IL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86" name="מחבר חץ ישר 32">
              <a:extLst>
                <a:ext uri="{FF2B5EF4-FFF2-40B4-BE49-F238E27FC236}">
                  <a16:creationId xmlns:a16="http://schemas.microsoft.com/office/drawing/2014/main" id="{46AB9177-1338-340D-0FF3-5C215062481D}"/>
                </a:ext>
              </a:extLst>
            </p:cNvPr>
            <p:cNvCxnSpPr/>
            <p:nvPr/>
          </p:nvCxnSpPr>
          <p:spPr>
            <a:xfrm>
              <a:off x="5888194" y="3366189"/>
              <a:ext cx="1265356" cy="205540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6494072-F60E-6B7D-60D7-74C5FEE5B8A0}"/>
                    </a:ext>
                  </a:extLst>
                </p:cNvPr>
                <p:cNvSpPr txBox="1"/>
                <p:nvPr/>
              </p:nvSpPr>
              <p:spPr>
                <a:xfrm>
                  <a:off x="6523061" y="4875729"/>
                  <a:ext cx="323981" cy="44227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76494072-F60E-6B7D-60D7-74C5FEE5B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061" y="4875729"/>
                  <a:ext cx="323981" cy="44227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מחבר חץ ישר 30">
              <a:extLst>
                <a:ext uri="{FF2B5EF4-FFF2-40B4-BE49-F238E27FC236}">
                  <a16:creationId xmlns:a16="http://schemas.microsoft.com/office/drawing/2014/main" id="{D4C2943E-20B8-9A28-0407-1BF634B6E7E8}"/>
                </a:ext>
              </a:extLst>
            </p:cNvPr>
            <p:cNvCxnSpPr/>
            <p:nvPr/>
          </p:nvCxnSpPr>
          <p:spPr>
            <a:xfrm flipH="1" flipV="1">
              <a:off x="6387321" y="4074603"/>
              <a:ext cx="620720" cy="4415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6E2C5A-C102-C1DF-E576-A9E5A983B985}"/>
                </a:ext>
              </a:extLst>
            </p:cNvPr>
            <p:cNvSpPr txBox="1"/>
            <p:nvPr/>
          </p:nvSpPr>
          <p:spPr>
            <a:xfrm>
              <a:off x="7042321" y="4355949"/>
              <a:ext cx="259352" cy="4422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L</a:t>
              </a:r>
              <a:endParaRPr lang="he-IL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6494072-F60E-6B7D-60D7-74C5FEE5B8A0}"/>
                    </a:ext>
                  </a:extLst>
                </p:cNvPr>
                <p:cNvSpPr txBox="1"/>
                <p:nvPr/>
              </p:nvSpPr>
              <p:spPr>
                <a:xfrm>
                  <a:off x="6834834" y="4556339"/>
                  <a:ext cx="336174" cy="44227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6494072-F60E-6B7D-60D7-74C5FEE5B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834" y="4556339"/>
                  <a:ext cx="336174" cy="4422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מלבן 4096">
                <a:extLst>
                  <a:ext uri="{FF2B5EF4-FFF2-40B4-BE49-F238E27FC236}">
                    <a16:creationId xmlns:a16="http://schemas.microsoft.com/office/drawing/2014/main" id="{03889177-63F3-70AF-7F52-2742865F628E}"/>
                  </a:ext>
                </a:extLst>
              </p:cNvPr>
              <p:cNvSpPr/>
              <p:nvPr/>
            </p:nvSpPr>
            <p:spPr>
              <a:xfrm>
                <a:off x="527796" y="4816480"/>
                <a:ext cx="10072312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800" b="1" dirty="0" smtClean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is the angle between the nose and the eyes. Of course , the beta angle – as defined here – in not the same for all the people. But from experiments I conducted, it is similar enough for us to use it.</a:t>
                </a:r>
                <a:endParaRPr lang="en-US" altLang="he-IL" sz="2800" b="1" dirty="0">
                  <a:solidFill>
                    <a:schemeClr val="bg1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3" name="מלבן 4096">
                <a:extLst>
                  <a:ext uri="{FF2B5EF4-FFF2-40B4-BE49-F238E27FC236}">
                    <a16:creationId xmlns:a16="http://schemas.microsoft.com/office/drawing/2014/main" id="{03889177-63F3-70AF-7F52-2742865F6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6" y="4816480"/>
                <a:ext cx="10072312" cy="1815882"/>
              </a:xfrm>
              <a:prstGeom prst="rect">
                <a:avLst/>
              </a:prstGeom>
              <a:blipFill>
                <a:blip r:embed="rId14"/>
                <a:stretch>
                  <a:fillRect l="-1271" t="-3356" r="-1211" b="-83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קבוצה 48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0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מלבן 50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2" name="צורה חופשית 51"/>
          <p:cNvSpPr/>
          <p:nvPr/>
        </p:nvSpPr>
        <p:spPr>
          <a:xfrm>
            <a:off x="506703" y="350600"/>
            <a:ext cx="6237127" cy="7277788"/>
          </a:xfrm>
          <a:custGeom>
            <a:avLst/>
            <a:gdLst>
              <a:gd name="connsiteX0" fmla="*/ 0 w 5001394"/>
              <a:gd name="connsiteY0" fmla="*/ 0 h 4435864"/>
              <a:gd name="connsiteX1" fmla="*/ 3915238 w 5001394"/>
              <a:gd name="connsiteY1" fmla="*/ 0 h 4435864"/>
              <a:gd name="connsiteX2" fmla="*/ 3915238 w 5001394"/>
              <a:gd name="connsiteY2" fmla="*/ 4319 h 4435864"/>
              <a:gd name="connsiteX3" fmla="*/ 5001394 w 5001394"/>
              <a:gd name="connsiteY3" fmla="*/ 2217933 h 4435864"/>
              <a:gd name="connsiteX4" fmla="*/ 3915238 w 5001394"/>
              <a:gd name="connsiteY4" fmla="*/ 4431548 h 4435864"/>
              <a:gd name="connsiteX5" fmla="*/ 3915238 w 5001394"/>
              <a:gd name="connsiteY5" fmla="*/ 4435863 h 4435864"/>
              <a:gd name="connsiteX6" fmla="*/ 3913121 w 5001394"/>
              <a:gd name="connsiteY6" fmla="*/ 4435863 h 4435864"/>
              <a:gd name="connsiteX7" fmla="*/ 3913120 w 5001394"/>
              <a:gd name="connsiteY7" fmla="*/ 4435864 h 4435864"/>
              <a:gd name="connsiteX8" fmla="*/ 3913120 w 5001394"/>
              <a:gd name="connsiteY8" fmla="*/ 4435863 h 4435864"/>
              <a:gd name="connsiteX9" fmla="*/ 0 w 5001394"/>
              <a:gd name="connsiteY9" fmla="*/ 4435863 h 443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01394" h="4435864">
                <a:moveTo>
                  <a:pt x="0" y="0"/>
                </a:moveTo>
                <a:lnTo>
                  <a:pt x="3915238" y="0"/>
                </a:lnTo>
                <a:lnTo>
                  <a:pt x="3915238" y="4319"/>
                </a:lnTo>
                <a:lnTo>
                  <a:pt x="5001394" y="2217933"/>
                </a:lnTo>
                <a:lnTo>
                  <a:pt x="3915238" y="4431548"/>
                </a:lnTo>
                <a:lnTo>
                  <a:pt x="3915238" y="4435863"/>
                </a:lnTo>
                <a:lnTo>
                  <a:pt x="3913121" y="4435863"/>
                </a:lnTo>
                <a:lnTo>
                  <a:pt x="3913120" y="4435864"/>
                </a:lnTo>
                <a:lnTo>
                  <a:pt x="3913120" y="4435863"/>
                </a:lnTo>
                <a:lnTo>
                  <a:pt x="0" y="4435863"/>
                </a:lnTo>
                <a:close/>
              </a:path>
            </a:pathLst>
          </a:custGeom>
          <a:gradFill flip="none" rotWithShape="1">
            <a:gsLst>
              <a:gs pos="61000">
                <a:schemeClr val="bg1">
                  <a:alpha val="0"/>
                </a:schemeClr>
              </a:gs>
              <a:gs pos="0">
                <a:schemeClr val="bg1">
                  <a:alpha val="6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3" name="Picture 2" descr="DALL·E 2024-10-24 20.29.04 - A realistic direct overhead view of a woman with black hair tied in a ponytail, wearing a blue shirt, as if the camera is positioned directly above he.webp [webp-to-jpg output image]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164" l="4785" r="100000">
                        <a14:backgroundMark x1="35547" y1="19238" x2="34277" y2="20313"/>
                        <a14:backgroundMark x1="36719" y1="18457" x2="39844" y2="16797"/>
                        <a14:backgroundMark x1="41992" y1="16406" x2="41016" y2="17090"/>
                        <a14:backgroundMark x1="60840" y1="18066" x2="59277" y2="17383"/>
                        <a14:backgroundMark x1="37891" y1="18066" x2="39551" y2="18359"/>
                        <a14:backgroundMark x1="40430" y1="17871" x2="41113" y2="17480"/>
                        <a14:backgroundMark x1="62109" y1="10547" x2="62109" y2="10547"/>
                        <a14:backgroundMark x1="82831" y1="58469" x2="66589" y2="64501"/>
                        <a14:backgroundMark x1="89095" y1="13457" x2="57077" y2="3016"/>
                        <a14:backgroundMark x1="16009" y1="53596" x2="36195" y2="64037"/>
                        <a14:backgroundMark x1="20418" y1="75174" x2="40603" y2="85383"/>
                        <a14:backgroundMark x1="77958" y1="73086" x2="65661" y2="84687"/>
                        <a14:backgroundMark x1="63341" y1="62645" x2="61949" y2="68445"/>
                        <a14:backgroundMark x1="33179" y1="70302" x2="37587" y2="64733"/>
                        <a14:backgroundMark x1="39675" y1="68910" x2="39443" y2="64269"/>
                        <a14:backgroundMark x1="63805" y1="73086" x2="60325" y2="64733"/>
                        <a14:backgroundMark x1="62413" y1="74942" x2="58701" y2="65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04" r="26900" b="33981"/>
          <a:stretch/>
        </p:blipFill>
        <p:spPr bwMode="auto">
          <a:xfrm rot="9000000">
            <a:off x="2220970" y="1705482"/>
            <a:ext cx="3599965" cy="45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קבוצה 53"/>
          <p:cNvGrpSpPr/>
          <p:nvPr/>
        </p:nvGrpSpPr>
        <p:grpSpPr>
          <a:xfrm>
            <a:off x="1507662" y="1548081"/>
            <a:ext cx="4639180" cy="5248476"/>
            <a:chOff x="-316301" y="1383855"/>
            <a:chExt cx="4639180" cy="5248476"/>
          </a:xfrm>
        </p:grpSpPr>
        <p:sp>
          <p:nvSpPr>
            <p:cNvPr id="55" name="קשת מלאה 54"/>
            <p:cNvSpPr/>
            <p:nvPr/>
          </p:nvSpPr>
          <p:spPr>
            <a:xfrm rot="14524717">
              <a:off x="-316301" y="1450912"/>
              <a:ext cx="4639180" cy="4639180"/>
            </a:xfrm>
            <a:prstGeom prst="blockArc">
              <a:avLst>
                <a:gd name="adj1" fmla="val 10762962"/>
                <a:gd name="adj2" fmla="val 12403441"/>
                <a:gd name="adj3" fmla="val 6986"/>
              </a:avLst>
            </a:prstGeom>
            <a:solidFill>
              <a:srgbClr val="D383D4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56" name="קבוצה 55"/>
            <p:cNvGrpSpPr/>
            <p:nvPr/>
          </p:nvGrpSpPr>
          <p:grpSpPr>
            <a:xfrm>
              <a:off x="-146185" y="1383855"/>
              <a:ext cx="4361262" cy="5248476"/>
              <a:chOff x="-146185" y="1383855"/>
              <a:chExt cx="4361262" cy="5248476"/>
            </a:xfrm>
          </p:grpSpPr>
          <p:grpSp>
            <p:nvGrpSpPr>
              <p:cNvPr id="57" name="קבוצה 56"/>
              <p:cNvGrpSpPr/>
              <p:nvPr/>
            </p:nvGrpSpPr>
            <p:grpSpPr>
              <a:xfrm>
                <a:off x="289378" y="1856590"/>
                <a:ext cx="3603632" cy="4396843"/>
                <a:chOff x="5522426" y="3250712"/>
                <a:chExt cx="1779247" cy="2170886"/>
              </a:xfrm>
            </p:grpSpPr>
            <p:sp>
              <p:nvSpPr>
                <p:cNvPr id="64" name="אליפסה 24">
                  <a:extLst>
                    <a:ext uri="{FF2B5EF4-FFF2-40B4-BE49-F238E27FC236}">
                      <a16:creationId xmlns:a16="http://schemas.microsoft.com/office/drawing/2014/main" id="{3ACEB2C9-B37E-4909-5FFA-E7178464F0DE}"/>
                    </a:ext>
                  </a:extLst>
                </p:cNvPr>
                <p:cNvSpPr/>
                <p:nvPr/>
              </p:nvSpPr>
              <p:spPr>
                <a:xfrm rot="19440000">
                  <a:off x="5522426" y="3250712"/>
                  <a:ext cx="1608282" cy="1608283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sz="36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grpSp>
              <p:nvGrpSpPr>
                <p:cNvPr id="65" name="Group 59">
                  <a:extLst>
                    <a:ext uri="{FF2B5EF4-FFF2-40B4-BE49-F238E27FC236}">
                      <a16:creationId xmlns:a16="http://schemas.microsoft.com/office/drawing/2014/main" id="{53B89023-E99D-4DA0-63CF-F2FE3464DBE0}"/>
                    </a:ext>
                  </a:extLst>
                </p:cNvPr>
                <p:cNvGrpSpPr/>
                <p:nvPr/>
              </p:nvGrpSpPr>
              <p:grpSpPr>
                <a:xfrm>
                  <a:off x="6268920" y="3816816"/>
                  <a:ext cx="430128" cy="317535"/>
                  <a:chOff x="7612936" y="2293957"/>
                  <a:chExt cx="383854" cy="283375"/>
                </a:xfrm>
              </p:grpSpPr>
              <p:sp>
                <p:nvSpPr>
                  <p:cNvPr id="74" name="אליפסה 7">
                    <a:extLst>
                      <a:ext uri="{FF2B5EF4-FFF2-40B4-BE49-F238E27FC236}">
                        <a16:creationId xmlns:a16="http://schemas.microsoft.com/office/drawing/2014/main" id="{E5D47521-5471-506D-297F-3AE176445DFD}"/>
                      </a:ext>
                    </a:extLst>
                  </p:cNvPr>
                  <p:cNvSpPr/>
                  <p:nvPr/>
                </p:nvSpPr>
                <p:spPr>
                  <a:xfrm>
                    <a:off x="7612936" y="2444223"/>
                    <a:ext cx="133109" cy="13310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rtl="0"/>
                    <a:endParaRPr lang="he-IL" b="1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TextBox 74">
                        <a:extLst>
                          <a:ext uri="{FF2B5EF4-FFF2-40B4-BE49-F238E27FC236}">
                            <a16:creationId xmlns:a16="http://schemas.microsoft.com/office/drawing/2014/main" id="{2DFFF3B0-6467-4CB8-D2C7-277E5E27F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9224" y="2293957"/>
                        <a:ext cx="357566" cy="1627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2DFFF3B0-6467-4CB8-D2C7-277E5E27F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39224" y="2293957"/>
                        <a:ext cx="357566" cy="16273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BEB38-1770-CC29-3B6A-E5D27D65097C}"/>
                    </a:ext>
                  </a:extLst>
                </p:cNvPr>
                <p:cNvSpPr txBox="1"/>
                <p:nvPr/>
              </p:nvSpPr>
              <p:spPr>
                <a:xfrm>
                  <a:off x="7024701" y="4424734"/>
                  <a:ext cx="91209" cy="182353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 algn="l" rtl="0"/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67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H="1" flipV="1">
                  <a:off x="6336915" y="4109740"/>
                  <a:ext cx="170076" cy="741705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6339395" y="4923586"/>
                  <a:ext cx="226751" cy="18235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R</a:t>
                  </a:r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69" name="מחבר חץ ישר 32">
                  <a:extLst>
                    <a:ext uri="{FF2B5EF4-FFF2-40B4-BE49-F238E27FC236}">
                      <a16:creationId xmlns:a16="http://schemas.microsoft.com/office/drawing/2014/main" id="{46AB9177-1338-340D-0FF3-5C215062481D}"/>
                    </a:ext>
                  </a:extLst>
                </p:cNvPr>
                <p:cNvCxnSpPr/>
                <p:nvPr/>
              </p:nvCxnSpPr>
              <p:spPr>
                <a:xfrm>
                  <a:off x="5888194" y="3366189"/>
                  <a:ext cx="1265356" cy="2055409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69214" y="4739786"/>
                      <a:ext cx="323981" cy="1823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14" y="4739786"/>
                      <a:ext cx="323981" cy="18235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1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H="1" flipV="1">
                  <a:off x="6387321" y="4074603"/>
                  <a:ext cx="558661" cy="497649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7042321" y="4355949"/>
                  <a:ext cx="259352" cy="18235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L</a:t>
                  </a:r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9860" y="4949140"/>
                      <a:ext cx="336174" cy="1823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9860" y="4949140"/>
                      <a:ext cx="336174" cy="18235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/>
                  <p:nvPr/>
                </p:nvSpPr>
                <p:spPr>
                  <a:xfrm>
                    <a:off x="3399515" y="6262999"/>
                    <a:ext cx="8155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9515" y="6262999"/>
                    <a:ext cx="81556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מחבר חץ ישר 30">
                <a:extLst>
                  <a:ext uri="{FF2B5EF4-FFF2-40B4-BE49-F238E27FC236}">
                    <a16:creationId xmlns:a16="http://schemas.microsoft.com/office/drawing/2014/main" id="{D4C2943E-20B8-9A28-0407-1BF634B6E7E8}"/>
                  </a:ext>
                </a:extLst>
              </p:cNvPr>
              <p:cNvCxnSpPr/>
              <p:nvPr/>
            </p:nvCxnSpPr>
            <p:spPr>
              <a:xfrm flipH="1" flipV="1">
                <a:off x="1939019" y="1884218"/>
                <a:ext cx="10852" cy="3882100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65" y="5835253"/>
                    <a:ext cx="6639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m:oMathPara>
                    </a14:m>
                    <a:endParaRPr lang="he-IL" b="1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0265" y="5835253"/>
                    <a:ext cx="66395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298" y="5967993"/>
                    <a:ext cx="5022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oMath>
                      </m:oMathPara>
                    </a14:m>
                    <a:endParaRPr lang="he-IL" b="1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8298" y="5967993"/>
                    <a:ext cx="50220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קשת מלאה 61"/>
              <p:cNvSpPr/>
              <p:nvPr/>
            </p:nvSpPr>
            <p:spPr>
              <a:xfrm rot="14524717">
                <a:off x="-131299" y="1526282"/>
                <a:ext cx="4145339" cy="4145339"/>
              </a:xfrm>
              <a:prstGeom prst="blockArc">
                <a:avLst>
                  <a:gd name="adj1" fmla="val 9243770"/>
                  <a:gd name="adj2" fmla="val 10402548"/>
                  <a:gd name="adj3" fmla="val 10016"/>
                </a:avLst>
              </a:prstGeom>
              <a:solidFill>
                <a:srgbClr val="00B05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קשת מלאה 62"/>
              <p:cNvSpPr/>
              <p:nvPr/>
            </p:nvSpPr>
            <p:spPr>
              <a:xfrm rot="14524717">
                <a:off x="-146185" y="1383855"/>
                <a:ext cx="4196080" cy="4196080"/>
              </a:xfrm>
              <a:prstGeom prst="blockArc">
                <a:avLst>
                  <a:gd name="adj1" fmla="val 10791213"/>
                  <a:gd name="adj2" fmla="val 11705242"/>
                  <a:gd name="adj3" fmla="val 9036"/>
                </a:avLst>
              </a:prstGeom>
              <a:solidFill>
                <a:srgbClr val="00B05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6" name="קבוצה 75"/>
          <p:cNvGrpSpPr/>
          <p:nvPr/>
        </p:nvGrpSpPr>
        <p:grpSpPr>
          <a:xfrm>
            <a:off x="6516164" y="1122660"/>
            <a:ext cx="5133825" cy="5808086"/>
            <a:chOff x="-316301" y="1383855"/>
            <a:chExt cx="4639180" cy="5248476"/>
          </a:xfrm>
          <a:effectLst/>
        </p:grpSpPr>
        <p:sp>
          <p:nvSpPr>
            <p:cNvPr id="77" name="קשת מלאה 76"/>
            <p:cNvSpPr/>
            <p:nvPr/>
          </p:nvSpPr>
          <p:spPr>
            <a:xfrm rot="14524717">
              <a:off x="-316301" y="1450912"/>
              <a:ext cx="4639180" cy="4639180"/>
            </a:xfrm>
            <a:prstGeom prst="blockArc">
              <a:avLst>
                <a:gd name="adj1" fmla="val 10762962"/>
                <a:gd name="adj2" fmla="val 12403441"/>
                <a:gd name="adj3" fmla="val 6986"/>
              </a:avLst>
            </a:prstGeom>
            <a:solidFill>
              <a:srgbClr val="D383D4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78" name="קבוצה 77"/>
            <p:cNvGrpSpPr/>
            <p:nvPr/>
          </p:nvGrpSpPr>
          <p:grpSpPr>
            <a:xfrm>
              <a:off x="-146185" y="1383855"/>
              <a:ext cx="4361262" cy="5248476"/>
              <a:chOff x="-146185" y="1383855"/>
              <a:chExt cx="4361262" cy="5248476"/>
            </a:xfrm>
          </p:grpSpPr>
          <p:grpSp>
            <p:nvGrpSpPr>
              <p:cNvPr id="79" name="קבוצה 78"/>
              <p:cNvGrpSpPr/>
              <p:nvPr/>
            </p:nvGrpSpPr>
            <p:grpSpPr>
              <a:xfrm>
                <a:off x="289378" y="1856590"/>
                <a:ext cx="3603632" cy="4396843"/>
                <a:chOff x="5522426" y="3250712"/>
                <a:chExt cx="1779247" cy="2170886"/>
              </a:xfrm>
            </p:grpSpPr>
            <p:sp>
              <p:nvSpPr>
                <p:cNvPr id="88" name="אליפסה 24">
                  <a:extLst>
                    <a:ext uri="{FF2B5EF4-FFF2-40B4-BE49-F238E27FC236}">
                      <a16:creationId xmlns:a16="http://schemas.microsoft.com/office/drawing/2014/main" id="{3ACEB2C9-B37E-4909-5FFA-E7178464F0DE}"/>
                    </a:ext>
                  </a:extLst>
                </p:cNvPr>
                <p:cNvSpPr/>
                <p:nvPr/>
              </p:nvSpPr>
              <p:spPr>
                <a:xfrm rot="19440000">
                  <a:off x="5522426" y="3250712"/>
                  <a:ext cx="1608282" cy="1608283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sz="36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grpSp>
              <p:nvGrpSpPr>
                <p:cNvPr id="89" name="Group 59">
                  <a:extLst>
                    <a:ext uri="{FF2B5EF4-FFF2-40B4-BE49-F238E27FC236}">
                      <a16:creationId xmlns:a16="http://schemas.microsoft.com/office/drawing/2014/main" id="{53B89023-E99D-4DA0-63CF-F2FE3464DBE0}"/>
                    </a:ext>
                  </a:extLst>
                </p:cNvPr>
                <p:cNvGrpSpPr/>
                <p:nvPr/>
              </p:nvGrpSpPr>
              <p:grpSpPr>
                <a:xfrm>
                  <a:off x="6268920" y="3816816"/>
                  <a:ext cx="430128" cy="317535"/>
                  <a:chOff x="7612936" y="2293957"/>
                  <a:chExt cx="383854" cy="283375"/>
                </a:xfrm>
              </p:grpSpPr>
              <p:sp>
                <p:nvSpPr>
                  <p:cNvPr id="116" name="אליפסה 7">
                    <a:extLst>
                      <a:ext uri="{FF2B5EF4-FFF2-40B4-BE49-F238E27FC236}">
                        <a16:creationId xmlns:a16="http://schemas.microsoft.com/office/drawing/2014/main" id="{E5D47521-5471-506D-297F-3AE176445DFD}"/>
                      </a:ext>
                    </a:extLst>
                  </p:cNvPr>
                  <p:cNvSpPr/>
                  <p:nvPr/>
                </p:nvSpPr>
                <p:spPr>
                  <a:xfrm>
                    <a:off x="7612936" y="2444223"/>
                    <a:ext cx="133109" cy="13310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rtl="0"/>
                    <a:endParaRPr lang="he-IL" b="1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TextBox 116">
                        <a:extLst>
                          <a:ext uri="{FF2B5EF4-FFF2-40B4-BE49-F238E27FC236}">
                            <a16:creationId xmlns:a16="http://schemas.microsoft.com/office/drawing/2014/main" id="{2DFFF3B0-6467-4CB8-D2C7-277E5E27F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9224" y="2293957"/>
                        <a:ext cx="357566" cy="1627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1" name="TextBox 150">
                        <a:extLst>
                          <a:ext uri="{FF2B5EF4-FFF2-40B4-BE49-F238E27FC236}">
                            <a16:creationId xmlns:a16="http://schemas.microsoft.com/office/drawing/2014/main" id="{2DFFF3B0-6467-4CB8-D2C7-277E5E27F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39224" y="2293957"/>
                        <a:ext cx="357566" cy="16273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E8BEB38-1770-CC29-3B6A-E5D27D65097C}"/>
                    </a:ext>
                  </a:extLst>
                </p:cNvPr>
                <p:cNvSpPr txBox="1"/>
                <p:nvPr/>
              </p:nvSpPr>
              <p:spPr>
                <a:xfrm>
                  <a:off x="7024701" y="4424734"/>
                  <a:ext cx="91209" cy="182353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 algn="l" rtl="0"/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91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H="1" flipV="1">
                  <a:off x="6336915" y="4109740"/>
                  <a:ext cx="170076" cy="741705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6339395" y="4923586"/>
                  <a:ext cx="226751" cy="18235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R</a:t>
                  </a:r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110" name="מחבר חץ ישר 32">
                  <a:extLst>
                    <a:ext uri="{FF2B5EF4-FFF2-40B4-BE49-F238E27FC236}">
                      <a16:creationId xmlns:a16="http://schemas.microsoft.com/office/drawing/2014/main" id="{46AB9177-1338-340D-0FF3-5C215062481D}"/>
                    </a:ext>
                  </a:extLst>
                </p:cNvPr>
                <p:cNvCxnSpPr/>
                <p:nvPr/>
              </p:nvCxnSpPr>
              <p:spPr>
                <a:xfrm>
                  <a:off x="5888194" y="3366189"/>
                  <a:ext cx="1265356" cy="2055409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69214" y="4739786"/>
                      <a:ext cx="323981" cy="1823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14" y="4739786"/>
                      <a:ext cx="323981" cy="18235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3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H="1" flipV="1">
                  <a:off x="6387321" y="4074603"/>
                  <a:ext cx="558661" cy="497649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7042321" y="4355949"/>
                  <a:ext cx="259352" cy="18235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L</a:t>
                  </a:r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9860" y="4949140"/>
                      <a:ext cx="336174" cy="1823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9860" y="4949140"/>
                      <a:ext cx="336174" cy="18235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/>
                  <p:nvPr/>
                </p:nvSpPr>
                <p:spPr>
                  <a:xfrm>
                    <a:off x="3399515" y="6262999"/>
                    <a:ext cx="8155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9515" y="6262999"/>
                    <a:ext cx="815562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מחבר חץ ישר 30">
                <a:extLst>
                  <a:ext uri="{FF2B5EF4-FFF2-40B4-BE49-F238E27FC236}">
                    <a16:creationId xmlns:a16="http://schemas.microsoft.com/office/drawing/2014/main" id="{D4C2943E-20B8-9A28-0407-1BF634B6E7E8}"/>
                  </a:ext>
                </a:extLst>
              </p:cNvPr>
              <p:cNvCxnSpPr/>
              <p:nvPr/>
            </p:nvCxnSpPr>
            <p:spPr>
              <a:xfrm flipH="1" flipV="1">
                <a:off x="1939019" y="1884218"/>
                <a:ext cx="10852" cy="3882100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65" y="5835253"/>
                    <a:ext cx="6639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m:oMathPara>
                    </a14:m>
                    <a:endParaRPr lang="he-IL" b="1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0265" y="5835253"/>
                    <a:ext cx="66395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298" y="5967993"/>
                    <a:ext cx="5022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oMath>
                      </m:oMathPara>
                    </a14:m>
                    <a:endParaRPr lang="he-IL" b="1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8298" y="5967993"/>
                    <a:ext cx="50220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קשת מלאה 85"/>
              <p:cNvSpPr/>
              <p:nvPr/>
            </p:nvSpPr>
            <p:spPr>
              <a:xfrm rot="14524717">
                <a:off x="-131299" y="1526282"/>
                <a:ext cx="4145339" cy="4145339"/>
              </a:xfrm>
              <a:prstGeom prst="blockArc">
                <a:avLst>
                  <a:gd name="adj1" fmla="val 9243770"/>
                  <a:gd name="adj2" fmla="val 10402548"/>
                  <a:gd name="adj3" fmla="val 10016"/>
                </a:avLst>
              </a:prstGeom>
              <a:solidFill>
                <a:srgbClr val="00B05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קשת מלאה 86"/>
              <p:cNvSpPr/>
              <p:nvPr/>
            </p:nvSpPr>
            <p:spPr>
              <a:xfrm rot="14524717">
                <a:off x="-146185" y="1383855"/>
                <a:ext cx="4196080" cy="4196080"/>
              </a:xfrm>
              <a:prstGeom prst="blockArc">
                <a:avLst>
                  <a:gd name="adj1" fmla="val 10791213"/>
                  <a:gd name="adj2" fmla="val 11705242"/>
                  <a:gd name="adj3" fmla="val 9036"/>
                </a:avLst>
              </a:prstGeom>
              <a:solidFill>
                <a:srgbClr val="00B05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ACE51BB-8024-C5B4-DC05-4F52CDCAEBD8}"/>
              </a:ext>
            </a:extLst>
          </p:cNvPr>
          <p:cNvSpPr txBox="1"/>
          <p:nvPr/>
        </p:nvSpPr>
        <p:spPr>
          <a:xfrm>
            <a:off x="115596" y="128421"/>
            <a:ext cx="5601377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US" sz="4400" i="1" dirty="0" smtClean="0">
                <a:solidFill>
                  <a:schemeClr val="bg1"/>
                </a:solidFill>
              </a:rPr>
              <a:t>Angles - Conclusion:</a:t>
            </a:r>
            <a:endParaRPr lang="en-GB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1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מלבן 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7C1458-8DD3-5B0F-BC29-AF5E21B58AEC}"/>
              </a:ext>
            </a:extLst>
          </p:cNvPr>
          <p:cNvSpPr txBox="1"/>
          <p:nvPr/>
        </p:nvSpPr>
        <p:spPr>
          <a:xfrm>
            <a:off x="0" y="0"/>
            <a:ext cx="5509034" cy="2081248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US" sz="4400" dirty="0" smtClean="0">
                <a:solidFill>
                  <a:schemeClr val="bg1"/>
                </a:solidFill>
                <a:latin typeface="Abadi Extra Light" panose="020B0204020104020204" pitchFamily="34" charset="0"/>
              </a:rPr>
              <a:t>Definitions- the </a:t>
            </a:r>
            <a:r>
              <a:rPr lang="en-GB" sz="4400" dirty="0" smtClean="0">
                <a:solidFill>
                  <a:schemeClr val="accent1"/>
                </a:solidFill>
                <a:latin typeface="Abadi Extra Light" panose="020B0204020104020204" pitchFamily="34" charset="0"/>
              </a:rPr>
              <a:t>Tet </a:t>
            </a:r>
            <a:r>
              <a:rPr lang="en-US" sz="4400" dirty="0" smtClean="0">
                <a:solidFill>
                  <a:srgbClr val="1CADE4"/>
                </a:solidFill>
                <a:latin typeface="Abadi Extra Light" panose="020B0204020104020204" pitchFamily="34" charset="0"/>
              </a:rPr>
              <a:t>ratio</a:t>
            </a:r>
            <a:endParaRPr lang="en-GB" sz="4400" i="1" dirty="0">
              <a:solidFill>
                <a:srgbClr val="1CADE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1BDA-5A95-8F00-8441-0CF62DB6550D}"/>
              </a:ext>
            </a:extLst>
          </p:cNvPr>
          <p:cNvSpPr txBox="1"/>
          <p:nvPr/>
        </p:nvSpPr>
        <p:spPr>
          <a:xfrm>
            <a:off x="563654" y="1943486"/>
            <a:ext cx="49453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200" b="1" dirty="0" smtClean="0">
                <a:solidFill>
                  <a:srgbClr val="F2F2F2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In order to </a:t>
            </a:r>
            <a:r>
              <a:rPr lang="en-US" sz="3200" b="1" dirty="0">
                <a:solidFill>
                  <a:srgbClr val="F2F2F2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introduce the concept of </a:t>
            </a:r>
            <a:r>
              <a:rPr lang="en-US" sz="3200" b="1" dirty="0" smtClean="0">
                <a:solidFill>
                  <a:srgbClr val="1CADE4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Tet </a:t>
            </a:r>
            <a:r>
              <a:rPr lang="en-US" sz="3200" b="1" dirty="0">
                <a:solidFill>
                  <a:srgbClr val="1CADE4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ratio</a:t>
            </a:r>
            <a:r>
              <a:rPr lang="en-US" sz="3200" b="1" dirty="0" smtClean="0">
                <a:solidFill>
                  <a:srgbClr val="F2F2F2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, </a:t>
            </a:r>
            <a:r>
              <a:rPr lang="en-US" sz="3200" b="1" dirty="0">
                <a:solidFill>
                  <a:srgbClr val="F2F2F2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the following slides will illustrate the X, Y, and Z axes on the images, providing context for the underlying principles</a:t>
            </a:r>
            <a:r>
              <a:rPr lang="en-US" sz="3200" b="1" dirty="0" smtClean="0">
                <a:solidFill>
                  <a:srgbClr val="F2F2F2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.</a:t>
            </a:r>
            <a:endParaRPr lang="en-US" sz="3200" b="1" dirty="0">
              <a:solidFill>
                <a:srgbClr val="F2F2F2"/>
              </a:solidFill>
              <a:latin typeface="Abadi Extra Light" panose="020B0204020104020204" pitchFamily="34" charset="0"/>
              <a:cs typeface="Calibri Light" panose="020F0302020204030204" pitchFamily="34" charset="0"/>
            </a:endParaRPr>
          </a:p>
          <a:p>
            <a:pPr algn="l" rtl="0"/>
            <a:endParaRPr lang="en-US" sz="3200" b="1" dirty="0">
              <a:solidFill>
                <a:srgbClr val="F2F2F2"/>
              </a:solidFill>
              <a:latin typeface="Abadi Extra Light" panose="020B02040201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7B27-9D17-9BE9-7508-0579C6E0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קבוצה 40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42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מלבן 42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4" name="Group 3">
            <a:extLst>
              <a:ext uri="{FF2B5EF4-FFF2-40B4-BE49-F238E27FC236}">
                <a16:creationId xmlns:a16="http://schemas.microsoft.com/office/drawing/2014/main" id="{E57B6EC7-E44C-4B9C-3183-EE08495B3A4C}"/>
              </a:ext>
            </a:extLst>
          </p:cNvPr>
          <p:cNvGrpSpPr/>
          <p:nvPr/>
        </p:nvGrpSpPr>
        <p:grpSpPr>
          <a:xfrm>
            <a:off x="6061783" y="1599781"/>
            <a:ext cx="6128225" cy="3658439"/>
            <a:chOff x="6061783" y="1599781"/>
            <a:chExt cx="6128225" cy="3658439"/>
          </a:xfrm>
        </p:grpSpPr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4B3CA29E-7E30-A730-C12A-37485DA204AC}"/>
                </a:ext>
              </a:extLst>
            </p:cNvPr>
            <p:cNvSpPr/>
            <p:nvPr/>
          </p:nvSpPr>
          <p:spPr>
            <a:xfrm rot="10800000">
              <a:off x="6061783" y="1599781"/>
              <a:ext cx="6128225" cy="3658439"/>
            </a:xfrm>
            <a:custGeom>
              <a:avLst/>
              <a:gdLst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863840 w 7863840"/>
                <a:gd name="connsiteY2" fmla="*/ 155448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254240 w 7863840"/>
                <a:gd name="connsiteY2" fmla="*/ 152400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76669"/>
                <a:gd name="connsiteX1" fmla="*/ 7863840 w 7863840"/>
                <a:gd name="connsiteY1" fmla="*/ 0 h 1576669"/>
                <a:gd name="connsiteX2" fmla="*/ 7183126 w 7863840"/>
                <a:gd name="connsiteY2" fmla="*/ 1576669 h 1576669"/>
                <a:gd name="connsiteX3" fmla="*/ 0 w 7863840"/>
                <a:gd name="connsiteY3" fmla="*/ 1554480 h 1576669"/>
                <a:gd name="connsiteX4" fmla="*/ 0 w 7863840"/>
                <a:gd name="connsiteY4" fmla="*/ 0 h 1576669"/>
                <a:gd name="connsiteX0" fmla="*/ 0 w 7863840"/>
                <a:gd name="connsiteY0" fmla="*/ 0 h 1569145"/>
                <a:gd name="connsiteX1" fmla="*/ 7863840 w 7863840"/>
                <a:gd name="connsiteY1" fmla="*/ 0 h 1569145"/>
                <a:gd name="connsiteX2" fmla="*/ 7159422 w 7863840"/>
                <a:gd name="connsiteY2" fmla="*/ 1569145 h 1569145"/>
                <a:gd name="connsiteX3" fmla="*/ 0 w 7863840"/>
                <a:gd name="connsiteY3" fmla="*/ 1554480 h 1569145"/>
                <a:gd name="connsiteX4" fmla="*/ 0 w 7863840"/>
                <a:gd name="connsiteY4" fmla="*/ 0 h 1569145"/>
                <a:gd name="connsiteX0" fmla="*/ 0 w 8290521"/>
                <a:gd name="connsiteY0" fmla="*/ 7524 h 1576669"/>
                <a:gd name="connsiteX1" fmla="*/ 8290521 w 8290521"/>
                <a:gd name="connsiteY1" fmla="*/ 0 h 1576669"/>
                <a:gd name="connsiteX2" fmla="*/ 7159422 w 8290521"/>
                <a:gd name="connsiteY2" fmla="*/ 1576669 h 1576669"/>
                <a:gd name="connsiteX3" fmla="*/ 0 w 8290521"/>
                <a:gd name="connsiteY3" fmla="*/ 1562004 h 1576669"/>
                <a:gd name="connsiteX4" fmla="*/ 0 w 8290521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15048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7524 h 1576669"/>
                <a:gd name="connsiteX1" fmla="*/ 8314226 w 8314226"/>
                <a:gd name="connsiteY1" fmla="*/ 0 h 1576669"/>
                <a:gd name="connsiteX2" fmla="*/ 7159422 w 8314226"/>
                <a:gd name="connsiteY2" fmla="*/ 1576669 h 1576669"/>
                <a:gd name="connsiteX3" fmla="*/ 0 w 8314226"/>
                <a:gd name="connsiteY3" fmla="*/ 1562004 h 1576669"/>
                <a:gd name="connsiteX4" fmla="*/ 0 w 8314226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7524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3762 h 1572907"/>
                <a:gd name="connsiteX1" fmla="*/ 8314226 w 8314226"/>
                <a:gd name="connsiteY1" fmla="*/ 0 h 1572907"/>
                <a:gd name="connsiteX2" fmla="*/ 7159422 w 8314226"/>
                <a:gd name="connsiteY2" fmla="*/ 1572907 h 1572907"/>
                <a:gd name="connsiteX3" fmla="*/ 0 w 8314226"/>
                <a:gd name="connsiteY3" fmla="*/ 1558242 h 1572907"/>
                <a:gd name="connsiteX4" fmla="*/ 0 w 8314226"/>
                <a:gd name="connsiteY4" fmla="*/ 3762 h 1572907"/>
                <a:gd name="connsiteX0" fmla="*/ 0 w 8314226"/>
                <a:gd name="connsiteY0" fmla="*/ 3762 h 1561621"/>
                <a:gd name="connsiteX1" fmla="*/ 8314226 w 8314226"/>
                <a:gd name="connsiteY1" fmla="*/ 0 h 1561621"/>
                <a:gd name="connsiteX2" fmla="*/ 7171274 w 8314226"/>
                <a:gd name="connsiteY2" fmla="*/ 1561621 h 1561621"/>
                <a:gd name="connsiteX3" fmla="*/ 0 w 8314226"/>
                <a:gd name="connsiteY3" fmla="*/ 1558242 h 1561621"/>
                <a:gd name="connsiteX4" fmla="*/ 0 w 8314226"/>
                <a:gd name="connsiteY4" fmla="*/ 3762 h 1561621"/>
                <a:gd name="connsiteX0" fmla="*/ 0 w 8302374"/>
                <a:gd name="connsiteY0" fmla="*/ 0 h 1557859"/>
                <a:gd name="connsiteX1" fmla="*/ 8302374 w 8302374"/>
                <a:gd name="connsiteY1" fmla="*/ 7524 h 1557859"/>
                <a:gd name="connsiteX2" fmla="*/ 7171274 w 8302374"/>
                <a:gd name="connsiteY2" fmla="*/ 1557859 h 1557859"/>
                <a:gd name="connsiteX3" fmla="*/ 0 w 8302374"/>
                <a:gd name="connsiteY3" fmla="*/ 1554480 h 1557859"/>
                <a:gd name="connsiteX4" fmla="*/ 0 w 8302374"/>
                <a:gd name="connsiteY4" fmla="*/ 0 h 1557859"/>
                <a:gd name="connsiteX0" fmla="*/ 0 w 8302374"/>
                <a:gd name="connsiteY0" fmla="*/ 3762 h 1561621"/>
                <a:gd name="connsiteX1" fmla="*/ 8302374 w 8302374"/>
                <a:gd name="connsiteY1" fmla="*/ 0 h 1561621"/>
                <a:gd name="connsiteX2" fmla="*/ 7171274 w 8302374"/>
                <a:gd name="connsiteY2" fmla="*/ 1561621 h 1561621"/>
                <a:gd name="connsiteX3" fmla="*/ 0 w 8302374"/>
                <a:gd name="connsiteY3" fmla="*/ 1558242 h 1561621"/>
                <a:gd name="connsiteX4" fmla="*/ 0 w 8302374"/>
                <a:gd name="connsiteY4" fmla="*/ 3762 h 15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2374" h="1561621">
                  <a:moveTo>
                    <a:pt x="0" y="3762"/>
                  </a:moveTo>
                  <a:lnTo>
                    <a:pt x="8302374" y="0"/>
                  </a:lnTo>
                  <a:lnTo>
                    <a:pt x="7171274" y="1561621"/>
                  </a:lnTo>
                  <a:lnTo>
                    <a:pt x="0" y="1558242"/>
                  </a:lnTo>
                  <a:lnTo>
                    <a:pt x="0" y="3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IL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5258FC-0DA2-859F-C81D-74913574E513}"/>
                </a:ext>
              </a:extLst>
            </p:cNvPr>
            <p:cNvSpPr txBox="1"/>
            <p:nvPr/>
          </p:nvSpPr>
          <p:spPr>
            <a:xfrm>
              <a:off x="6370539" y="4739745"/>
              <a:ext cx="2313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>
                  <a:solidFill>
                    <a:schemeClr val="bg1"/>
                  </a:solidFill>
                </a:rPr>
                <a:t>Top-Down View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7F2C7582-68F3-B47C-8733-BBEAF43493FC}"/>
              </a:ext>
            </a:extLst>
          </p:cNvPr>
          <p:cNvGrpSpPr/>
          <p:nvPr/>
        </p:nvGrpSpPr>
        <p:grpSpPr>
          <a:xfrm>
            <a:off x="23875" y="1599781"/>
            <a:ext cx="6128225" cy="3658439"/>
            <a:chOff x="23875" y="1599781"/>
            <a:chExt cx="6128225" cy="3658439"/>
          </a:xfrm>
        </p:grpSpPr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EFB586E7-1BBD-C9ED-1923-9DD027473388}"/>
                </a:ext>
              </a:extLst>
            </p:cNvPr>
            <p:cNvSpPr/>
            <p:nvPr/>
          </p:nvSpPr>
          <p:spPr>
            <a:xfrm>
              <a:off x="23875" y="1599781"/>
              <a:ext cx="6128225" cy="3658439"/>
            </a:xfrm>
            <a:custGeom>
              <a:avLst/>
              <a:gdLst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863840 w 7863840"/>
                <a:gd name="connsiteY2" fmla="*/ 155448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254240 w 7863840"/>
                <a:gd name="connsiteY2" fmla="*/ 152400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76669"/>
                <a:gd name="connsiteX1" fmla="*/ 7863840 w 7863840"/>
                <a:gd name="connsiteY1" fmla="*/ 0 h 1576669"/>
                <a:gd name="connsiteX2" fmla="*/ 7183126 w 7863840"/>
                <a:gd name="connsiteY2" fmla="*/ 1576669 h 1576669"/>
                <a:gd name="connsiteX3" fmla="*/ 0 w 7863840"/>
                <a:gd name="connsiteY3" fmla="*/ 1554480 h 1576669"/>
                <a:gd name="connsiteX4" fmla="*/ 0 w 7863840"/>
                <a:gd name="connsiteY4" fmla="*/ 0 h 1576669"/>
                <a:gd name="connsiteX0" fmla="*/ 0 w 7863840"/>
                <a:gd name="connsiteY0" fmla="*/ 0 h 1569145"/>
                <a:gd name="connsiteX1" fmla="*/ 7863840 w 7863840"/>
                <a:gd name="connsiteY1" fmla="*/ 0 h 1569145"/>
                <a:gd name="connsiteX2" fmla="*/ 7159422 w 7863840"/>
                <a:gd name="connsiteY2" fmla="*/ 1569145 h 1569145"/>
                <a:gd name="connsiteX3" fmla="*/ 0 w 7863840"/>
                <a:gd name="connsiteY3" fmla="*/ 1554480 h 1569145"/>
                <a:gd name="connsiteX4" fmla="*/ 0 w 7863840"/>
                <a:gd name="connsiteY4" fmla="*/ 0 h 1569145"/>
                <a:gd name="connsiteX0" fmla="*/ 0 w 8290521"/>
                <a:gd name="connsiteY0" fmla="*/ 7524 h 1576669"/>
                <a:gd name="connsiteX1" fmla="*/ 8290521 w 8290521"/>
                <a:gd name="connsiteY1" fmla="*/ 0 h 1576669"/>
                <a:gd name="connsiteX2" fmla="*/ 7159422 w 8290521"/>
                <a:gd name="connsiteY2" fmla="*/ 1576669 h 1576669"/>
                <a:gd name="connsiteX3" fmla="*/ 0 w 8290521"/>
                <a:gd name="connsiteY3" fmla="*/ 1562004 h 1576669"/>
                <a:gd name="connsiteX4" fmla="*/ 0 w 8290521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15048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7524 h 1576669"/>
                <a:gd name="connsiteX1" fmla="*/ 8314226 w 8314226"/>
                <a:gd name="connsiteY1" fmla="*/ 0 h 1576669"/>
                <a:gd name="connsiteX2" fmla="*/ 7159422 w 8314226"/>
                <a:gd name="connsiteY2" fmla="*/ 1576669 h 1576669"/>
                <a:gd name="connsiteX3" fmla="*/ 0 w 8314226"/>
                <a:gd name="connsiteY3" fmla="*/ 1562004 h 1576669"/>
                <a:gd name="connsiteX4" fmla="*/ 0 w 8314226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7524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3762 h 1572907"/>
                <a:gd name="connsiteX1" fmla="*/ 8314226 w 8314226"/>
                <a:gd name="connsiteY1" fmla="*/ 0 h 1572907"/>
                <a:gd name="connsiteX2" fmla="*/ 7159422 w 8314226"/>
                <a:gd name="connsiteY2" fmla="*/ 1572907 h 1572907"/>
                <a:gd name="connsiteX3" fmla="*/ 0 w 8314226"/>
                <a:gd name="connsiteY3" fmla="*/ 1558242 h 1572907"/>
                <a:gd name="connsiteX4" fmla="*/ 0 w 8314226"/>
                <a:gd name="connsiteY4" fmla="*/ 3762 h 1572907"/>
                <a:gd name="connsiteX0" fmla="*/ 0 w 8314226"/>
                <a:gd name="connsiteY0" fmla="*/ 3762 h 1561621"/>
                <a:gd name="connsiteX1" fmla="*/ 8314226 w 8314226"/>
                <a:gd name="connsiteY1" fmla="*/ 0 h 1561621"/>
                <a:gd name="connsiteX2" fmla="*/ 7171274 w 8314226"/>
                <a:gd name="connsiteY2" fmla="*/ 1561621 h 1561621"/>
                <a:gd name="connsiteX3" fmla="*/ 0 w 8314226"/>
                <a:gd name="connsiteY3" fmla="*/ 1558242 h 1561621"/>
                <a:gd name="connsiteX4" fmla="*/ 0 w 8314226"/>
                <a:gd name="connsiteY4" fmla="*/ 3762 h 1561621"/>
                <a:gd name="connsiteX0" fmla="*/ 0 w 8302374"/>
                <a:gd name="connsiteY0" fmla="*/ 0 h 1557859"/>
                <a:gd name="connsiteX1" fmla="*/ 8302374 w 8302374"/>
                <a:gd name="connsiteY1" fmla="*/ 7524 h 1557859"/>
                <a:gd name="connsiteX2" fmla="*/ 7171274 w 8302374"/>
                <a:gd name="connsiteY2" fmla="*/ 1557859 h 1557859"/>
                <a:gd name="connsiteX3" fmla="*/ 0 w 8302374"/>
                <a:gd name="connsiteY3" fmla="*/ 1554480 h 1557859"/>
                <a:gd name="connsiteX4" fmla="*/ 0 w 8302374"/>
                <a:gd name="connsiteY4" fmla="*/ 0 h 1557859"/>
                <a:gd name="connsiteX0" fmla="*/ 0 w 8302374"/>
                <a:gd name="connsiteY0" fmla="*/ 3762 h 1561621"/>
                <a:gd name="connsiteX1" fmla="*/ 8302374 w 8302374"/>
                <a:gd name="connsiteY1" fmla="*/ 0 h 1561621"/>
                <a:gd name="connsiteX2" fmla="*/ 7171274 w 8302374"/>
                <a:gd name="connsiteY2" fmla="*/ 1561621 h 1561621"/>
                <a:gd name="connsiteX3" fmla="*/ 0 w 8302374"/>
                <a:gd name="connsiteY3" fmla="*/ 1558242 h 1561621"/>
                <a:gd name="connsiteX4" fmla="*/ 0 w 8302374"/>
                <a:gd name="connsiteY4" fmla="*/ 3762 h 15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2374" h="1561621">
                  <a:moveTo>
                    <a:pt x="0" y="3762"/>
                  </a:moveTo>
                  <a:lnTo>
                    <a:pt x="8302374" y="0"/>
                  </a:lnTo>
                  <a:lnTo>
                    <a:pt x="7171274" y="1561621"/>
                  </a:lnTo>
                  <a:lnTo>
                    <a:pt x="0" y="1558242"/>
                  </a:lnTo>
                  <a:lnTo>
                    <a:pt x="0" y="3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6EF594-A827-24D5-DD27-90BB24E7D313}"/>
                </a:ext>
              </a:extLst>
            </p:cNvPr>
            <p:cNvSpPr txBox="1"/>
            <p:nvPr/>
          </p:nvSpPr>
          <p:spPr>
            <a:xfrm>
              <a:off x="3476773" y="4735834"/>
              <a:ext cx="1756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US" sz="2400" dirty="0">
                  <a:solidFill>
                    <a:schemeClr val="bg1"/>
                  </a:solidFill>
                </a:rPr>
                <a:t>Input Image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מלבן 4096">
            <a:extLst>
              <a:ext uri="{FF2B5EF4-FFF2-40B4-BE49-F238E27FC236}">
                <a16:creationId xmlns:a16="http://schemas.microsoft.com/office/drawing/2014/main" id="{03889177-63F3-70AF-7F52-2742865F628E}"/>
              </a:ext>
            </a:extLst>
          </p:cNvPr>
          <p:cNvSpPr/>
          <p:nvPr/>
        </p:nvSpPr>
        <p:spPr>
          <a:xfrm>
            <a:off x="541673" y="5821586"/>
            <a:ext cx="10072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3200" b="1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Z-axis is defined as the “height” axis of the subject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339CBF-CEE9-8A0B-0878-C7830BD8F5E8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 smtClean="0">
                <a:solidFill>
                  <a:schemeClr val="bg1"/>
                </a:solidFill>
              </a:rPr>
              <a:t>Axises</a:t>
            </a:r>
            <a:endParaRPr lang="en-GB" sz="4400" i="1" dirty="0">
              <a:solidFill>
                <a:schemeClr val="bg1"/>
              </a:solidFill>
            </a:endParaRPr>
          </a:p>
        </p:txBody>
      </p:sp>
      <p:grpSp>
        <p:nvGrpSpPr>
          <p:cNvPr id="52" name="קבוצה 16">
            <a:extLst>
              <a:ext uri="{FF2B5EF4-FFF2-40B4-BE49-F238E27FC236}">
                <a16:creationId xmlns:a16="http://schemas.microsoft.com/office/drawing/2014/main" id="{1EAA319C-CE0D-201A-6FD9-A99449BC9B70}"/>
              </a:ext>
            </a:extLst>
          </p:cNvPr>
          <p:cNvGrpSpPr/>
          <p:nvPr/>
        </p:nvGrpSpPr>
        <p:grpSpPr>
          <a:xfrm>
            <a:off x="1035020" y="1873556"/>
            <a:ext cx="3369917" cy="2697882"/>
            <a:chOff x="4388362" y="1066541"/>
            <a:chExt cx="6592220" cy="5277587"/>
          </a:xfrm>
        </p:grpSpPr>
        <p:pic>
          <p:nvPicPr>
            <p:cNvPr id="53" name="תמונה 17">
              <a:extLst>
                <a:ext uri="{FF2B5EF4-FFF2-40B4-BE49-F238E27FC236}">
                  <a16:creationId xmlns:a16="http://schemas.microsoft.com/office/drawing/2014/main" id="{867FEB7E-9900-52DF-B060-494600DF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27" r="99855">
                          <a14:foregroundMark x1="38006" y1="64801" x2="53613" y2="76715"/>
                          <a14:foregroundMark x1="69942" y1="69675" x2="53035" y2="81408"/>
                          <a14:foregroundMark x1="42197" y1="33213" x2="35116" y2="27798"/>
                          <a14:foregroundMark x1="61850" y1="11191" x2="62717" y2="39350"/>
                          <a14:foregroundMark x1="55347" y1="84296" x2="63439" y2="92780"/>
                          <a14:foregroundMark x1="93931" y1="80686" x2="99855" y2="79061"/>
                          <a14:foregroundMark x1="48699" y1="71661" x2="27890" y2="84296"/>
                          <a14:foregroundMark x1="26012" y1="78520" x2="11850" y2="79242"/>
                          <a14:foregroundMark x1="22543" y1="80325" x2="18064" y2="86282"/>
                          <a14:foregroundMark x1="30636" y1="88628" x2="40607" y2="96751"/>
                          <a14:foregroundMark x1="31647" y1="22924" x2="31647" y2="191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88362" y="1066541"/>
              <a:ext cx="6592220" cy="5277587"/>
            </a:xfrm>
            <a:prstGeom prst="rect">
              <a:avLst/>
            </a:prstGeom>
          </p:spPr>
        </p:pic>
        <p:sp>
          <p:nvSpPr>
            <p:cNvPr id="54" name="צורה חופשית 18">
              <a:extLst>
                <a:ext uri="{FF2B5EF4-FFF2-40B4-BE49-F238E27FC236}">
                  <a16:creationId xmlns:a16="http://schemas.microsoft.com/office/drawing/2014/main" id="{2C6E70E7-543F-8DAB-15CD-1C90A6CCC96C}"/>
                </a:ext>
              </a:extLst>
            </p:cNvPr>
            <p:cNvSpPr/>
            <p:nvPr/>
          </p:nvSpPr>
          <p:spPr>
            <a:xfrm>
              <a:off x="6354944" y="2596089"/>
              <a:ext cx="2110623" cy="564149"/>
            </a:xfrm>
            <a:custGeom>
              <a:avLst/>
              <a:gdLst>
                <a:gd name="connsiteX0" fmla="*/ 64129 w 1028778"/>
                <a:gd name="connsiteY0" fmla="*/ 104673 h 564149"/>
                <a:gd name="connsiteX1" fmla="*/ 67578 w 1028778"/>
                <a:gd name="connsiteY1" fmla="*/ 105796 h 564149"/>
                <a:gd name="connsiteX2" fmla="*/ 68469 w 1028778"/>
                <a:gd name="connsiteY2" fmla="*/ 107508 h 564149"/>
                <a:gd name="connsiteX3" fmla="*/ 15344 w 1028778"/>
                <a:gd name="connsiteY3" fmla="*/ 61157 h 564149"/>
                <a:gd name="connsiteX4" fmla="*/ 15388 w 1028778"/>
                <a:gd name="connsiteY4" fmla="*/ 61277 h 564149"/>
                <a:gd name="connsiteX5" fmla="*/ 15931 w 1028778"/>
                <a:gd name="connsiteY5" fmla="*/ 62779 h 564149"/>
                <a:gd name="connsiteX6" fmla="*/ 16580 w 1028778"/>
                <a:gd name="connsiteY6" fmla="*/ 63367 h 564149"/>
                <a:gd name="connsiteX7" fmla="*/ 4012 w 1028778"/>
                <a:gd name="connsiteY7" fmla="*/ 0 h 564149"/>
                <a:gd name="connsiteX8" fmla="*/ 6640 w 1028778"/>
                <a:gd name="connsiteY8" fmla="*/ 10292 h 564149"/>
                <a:gd name="connsiteX9" fmla="*/ 60074 w 1028778"/>
                <a:gd name="connsiteY9" fmla="*/ 103352 h 564149"/>
                <a:gd name="connsiteX10" fmla="*/ 61130 w 1028778"/>
                <a:gd name="connsiteY10" fmla="*/ 103696 h 564149"/>
                <a:gd name="connsiteX11" fmla="*/ 61829 w 1028778"/>
                <a:gd name="connsiteY11" fmla="*/ 104329 h 564149"/>
                <a:gd name="connsiteX12" fmla="*/ 68686 w 1028778"/>
                <a:gd name="connsiteY12" fmla="*/ 107925 h 564149"/>
                <a:gd name="connsiteX13" fmla="*/ 70373 w 1028778"/>
                <a:gd name="connsiteY13" fmla="*/ 111165 h 564149"/>
                <a:gd name="connsiteX14" fmla="*/ 89287 w 1028778"/>
                <a:gd name="connsiteY14" fmla="*/ 117397 h 564149"/>
                <a:gd name="connsiteX15" fmla="*/ 87937 w 1028778"/>
                <a:gd name="connsiteY15" fmla="*/ 118019 h 564149"/>
                <a:gd name="connsiteX16" fmla="*/ 115933 w 1028778"/>
                <a:gd name="connsiteY16" fmla="*/ 132699 h 564149"/>
                <a:gd name="connsiteX17" fmla="*/ 135285 w 1028778"/>
                <a:gd name="connsiteY17" fmla="*/ 142846 h 564149"/>
                <a:gd name="connsiteX18" fmla="*/ 223255 w 1028778"/>
                <a:gd name="connsiteY18" fmla="*/ 173872 h 564149"/>
                <a:gd name="connsiteX19" fmla="*/ 243903 w 1028778"/>
                <a:gd name="connsiteY19" fmla="*/ 180115 h 564149"/>
                <a:gd name="connsiteX20" fmla="*/ 294159 w 1028778"/>
                <a:gd name="connsiteY20" fmla="*/ 192664 h 564149"/>
                <a:gd name="connsiteX21" fmla="*/ 397072 w 1028778"/>
                <a:gd name="connsiteY21" fmla="*/ 215300 h 564149"/>
                <a:gd name="connsiteX22" fmla="*/ 453282 w 1028778"/>
                <a:gd name="connsiteY22" fmla="*/ 225253 h 564149"/>
                <a:gd name="connsiteX23" fmla="*/ 574890 w 1028778"/>
                <a:gd name="connsiteY23" fmla="*/ 242271 h 564149"/>
                <a:gd name="connsiteX24" fmla="*/ 631750 w 1028778"/>
                <a:gd name="connsiteY24" fmla="*/ 249082 h 564149"/>
                <a:gd name="connsiteX25" fmla="*/ 828784 w 1028778"/>
                <a:gd name="connsiteY25" fmla="*/ 264156 h 564149"/>
                <a:gd name="connsiteX26" fmla="*/ 828783 w 1028778"/>
                <a:gd name="connsiteY26" fmla="*/ 164159 h 564149"/>
                <a:gd name="connsiteX27" fmla="*/ 1028778 w 1028778"/>
                <a:gd name="connsiteY27" fmla="*/ 368924 h 564149"/>
                <a:gd name="connsiteX28" fmla="*/ 828783 w 1028778"/>
                <a:gd name="connsiteY28" fmla="*/ 564149 h 564149"/>
                <a:gd name="connsiteX29" fmla="*/ 828783 w 1028778"/>
                <a:gd name="connsiteY29" fmla="*/ 464152 h 564149"/>
                <a:gd name="connsiteX30" fmla="*/ 654884 w 1028778"/>
                <a:gd name="connsiteY30" fmla="*/ 451849 h 564149"/>
                <a:gd name="connsiteX31" fmla="*/ 77 w 1028778"/>
                <a:gd name="connsiteY31" fmla="*/ 218929 h 564149"/>
                <a:gd name="connsiteX32" fmla="*/ 78 w 1028778"/>
                <a:gd name="connsiteY32" fmla="*/ 18933 h 564149"/>
                <a:gd name="connsiteX33" fmla="*/ 989 w 1028778"/>
                <a:gd name="connsiteY33" fmla="*/ 21452 h 564149"/>
                <a:gd name="connsiteX34" fmla="*/ 1009 w 1028778"/>
                <a:gd name="connsiteY34" fmla="*/ 21507 h 564149"/>
                <a:gd name="connsiteX35" fmla="*/ 825 w 1028778"/>
                <a:gd name="connsiteY35" fmla="*/ 19803 h 564149"/>
                <a:gd name="connsiteX36" fmla="*/ 78 w 1028778"/>
                <a:gd name="connsiteY36" fmla="*/ 18933 h 564149"/>
                <a:gd name="connsiteX37" fmla="*/ 508 w 1028778"/>
                <a:gd name="connsiteY37" fmla="*/ 16864 h 564149"/>
                <a:gd name="connsiteX38" fmla="*/ 0 w 1028778"/>
                <a:gd name="connsiteY38" fmla="*/ 12151 h 564149"/>
                <a:gd name="connsiteX39" fmla="*/ 2793 w 1028778"/>
                <a:gd name="connsiteY39" fmla="*/ 5868 h 56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28778" h="564149">
                  <a:moveTo>
                    <a:pt x="64129" y="104673"/>
                  </a:moveTo>
                  <a:lnTo>
                    <a:pt x="67578" y="105796"/>
                  </a:lnTo>
                  <a:lnTo>
                    <a:pt x="68469" y="107508"/>
                  </a:lnTo>
                  <a:close/>
                  <a:moveTo>
                    <a:pt x="15344" y="61157"/>
                  </a:moveTo>
                  <a:lnTo>
                    <a:pt x="15388" y="61277"/>
                  </a:lnTo>
                  <a:lnTo>
                    <a:pt x="15931" y="62779"/>
                  </a:lnTo>
                  <a:lnTo>
                    <a:pt x="16580" y="63367"/>
                  </a:lnTo>
                  <a:close/>
                  <a:moveTo>
                    <a:pt x="4012" y="0"/>
                  </a:moveTo>
                  <a:lnTo>
                    <a:pt x="6640" y="10292"/>
                  </a:lnTo>
                  <a:cubicBezTo>
                    <a:pt x="20982" y="56627"/>
                    <a:pt x="39430" y="89708"/>
                    <a:pt x="60074" y="103352"/>
                  </a:cubicBezTo>
                  <a:lnTo>
                    <a:pt x="61130" y="103696"/>
                  </a:lnTo>
                  <a:lnTo>
                    <a:pt x="61829" y="104329"/>
                  </a:lnTo>
                  <a:lnTo>
                    <a:pt x="68686" y="107925"/>
                  </a:lnTo>
                  <a:lnTo>
                    <a:pt x="70373" y="111165"/>
                  </a:lnTo>
                  <a:lnTo>
                    <a:pt x="89287" y="117397"/>
                  </a:lnTo>
                  <a:lnTo>
                    <a:pt x="87937" y="118019"/>
                  </a:lnTo>
                  <a:lnTo>
                    <a:pt x="115933" y="132699"/>
                  </a:lnTo>
                  <a:lnTo>
                    <a:pt x="135285" y="142846"/>
                  </a:lnTo>
                  <a:lnTo>
                    <a:pt x="223255" y="173872"/>
                  </a:lnTo>
                  <a:lnTo>
                    <a:pt x="243903" y="180115"/>
                  </a:lnTo>
                  <a:lnTo>
                    <a:pt x="294159" y="192664"/>
                  </a:lnTo>
                  <a:lnTo>
                    <a:pt x="397072" y="215300"/>
                  </a:lnTo>
                  <a:lnTo>
                    <a:pt x="453282" y="225253"/>
                  </a:lnTo>
                  <a:lnTo>
                    <a:pt x="574890" y="242271"/>
                  </a:lnTo>
                  <a:lnTo>
                    <a:pt x="631750" y="249082"/>
                  </a:lnTo>
                  <a:lnTo>
                    <a:pt x="828784" y="264156"/>
                  </a:lnTo>
                  <a:cubicBezTo>
                    <a:pt x="828784" y="230824"/>
                    <a:pt x="828783" y="197491"/>
                    <a:pt x="828783" y="164159"/>
                  </a:cubicBezTo>
                  <a:lnTo>
                    <a:pt x="1028778" y="368924"/>
                  </a:lnTo>
                  <a:lnTo>
                    <a:pt x="828783" y="564149"/>
                  </a:lnTo>
                  <a:lnTo>
                    <a:pt x="828783" y="464152"/>
                  </a:lnTo>
                  <a:cubicBezTo>
                    <a:pt x="768575" y="461252"/>
                    <a:pt x="710470" y="457110"/>
                    <a:pt x="654884" y="451849"/>
                  </a:cubicBezTo>
                  <a:cubicBezTo>
                    <a:pt x="265781" y="415020"/>
                    <a:pt x="77" y="323343"/>
                    <a:pt x="77" y="218929"/>
                  </a:cubicBezTo>
                  <a:cubicBezTo>
                    <a:pt x="77" y="152264"/>
                    <a:pt x="78" y="85598"/>
                    <a:pt x="78" y="18933"/>
                  </a:cubicBezTo>
                  <a:lnTo>
                    <a:pt x="989" y="21452"/>
                  </a:lnTo>
                  <a:lnTo>
                    <a:pt x="1009" y="21507"/>
                  </a:lnTo>
                  <a:lnTo>
                    <a:pt x="825" y="19803"/>
                  </a:lnTo>
                  <a:lnTo>
                    <a:pt x="78" y="18933"/>
                  </a:lnTo>
                  <a:lnTo>
                    <a:pt x="508" y="16864"/>
                  </a:lnTo>
                  <a:lnTo>
                    <a:pt x="0" y="12151"/>
                  </a:lnTo>
                  <a:lnTo>
                    <a:pt x="2793" y="586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5" name="צורה חופשית 19">
              <a:extLst>
                <a:ext uri="{FF2B5EF4-FFF2-40B4-BE49-F238E27FC236}">
                  <a16:creationId xmlns:a16="http://schemas.microsoft.com/office/drawing/2014/main" id="{735C2E20-A6A0-44C9-3295-564DE314E4E9}"/>
                </a:ext>
              </a:extLst>
            </p:cNvPr>
            <p:cNvSpPr/>
            <p:nvPr/>
          </p:nvSpPr>
          <p:spPr>
            <a:xfrm flipH="1">
              <a:off x="8684688" y="2599273"/>
              <a:ext cx="504896" cy="564149"/>
            </a:xfrm>
            <a:custGeom>
              <a:avLst/>
              <a:gdLst>
                <a:gd name="connsiteX0" fmla="*/ 64129 w 1028778"/>
                <a:gd name="connsiteY0" fmla="*/ 104673 h 564149"/>
                <a:gd name="connsiteX1" fmla="*/ 67578 w 1028778"/>
                <a:gd name="connsiteY1" fmla="*/ 105796 h 564149"/>
                <a:gd name="connsiteX2" fmla="*/ 68469 w 1028778"/>
                <a:gd name="connsiteY2" fmla="*/ 107508 h 564149"/>
                <a:gd name="connsiteX3" fmla="*/ 15344 w 1028778"/>
                <a:gd name="connsiteY3" fmla="*/ 61157 h 564149"/>
                <a:gd name="connsiteX4" fmla="*/ 15388 w 1028778"/>
                <a:gd name="connsiteY4" fmla="*/ 61277 h 564149"/>
                <a:gd name="connsiteX5" fmla="*/ 15931 w 1028778"/>
                <a:gd name="connsiteY5" fmla="*/ 62779 h 564149"/>
                <a:gd name="connsiteX6" fmla="*/ 16580 w 1028778"/>
                <a:gd name="connsiteY6" fmla="*/ 63367 h 564149"/>
                <a:gd name="connsiteX7" fmla="*/ 4012 w 1028778"/>
                <a:gd name="connsiteY7" fmla="*/ 0 h 564149"/>
                <a:gd name="connsiteX8" fmla="*/ 6640 w 1028778"/>
                <a:gd name="connsiteY8" fmla="*/ 10292 h 564149"/>
                <a:gd name="connsiteX9" fmla="*/ 60074 w 1028778"/>
                <a:gd name="connsiteY9" fmla="*/ 103352 h 564149"/>
                <a:gd name="connsiteX10" fmla="*/ 61130 w 1028778"/>
                <a:gd name="connsiteY10" fmla="*/ 103696 h 564149"/>
                <a:gd name="connsiteX11" fmla="*/ 61829 w 1028778"/>
                <a:gd name="connsiteY11" fmla="*/ 104329 h 564149"/>
                <a:gd name="connsiteX12" fmla="*/ 68686 w 1028778"/>
                <a:gd name="connsiteY12" fmla="*/ 107925 h 564149"/>
                <a:gd name="connsiteX13" fmla="*/ 70373 w 1028778"/>
                <a:gd name="connsiteY13" fmla="*/ 111165 h 564149"/>
                <a:gd name="connsiteX14" fmla="*/ 89287 w 1028778"/>
                <a:gd name="connsiteY14" fmla="*/ 117397 h 564149"/>
                <a:gd name="connsiteX15" fmla="*/ 87937 w 1028778"/>
                <a:gd name="connsiteY15" fmla="*/ 118019 h 564149"/>
                <a:gd name="connsiteX16" fmla="*/ 115933 w 1028778"/>
                <a:gd name="connsiteY16" fmla="*/ 132699 h 564149"/>
                <a:gd name="connsiteX17" fmla="*/ 135285 w 1028778"/>
                <a:gd name="connsiteY17" fmla="*/ 142846 h 564149"/>
                <a:gd name="connsiteX18" fmla="*/ 223255 w 1028778"/>
                <a:gd name="connsiteY18" fmla="*/ 173872 h 564149"/>
                <a:gd name="connsiteX19" fmla="*/ 243903 w 1028778"/>
                <a:gd name="connsiteY19" fmla="*/ 180115 h 564149"/>
                <a:gd name="connsiteX20" fmla="*/ 294159 w 1028778"/>
                <a:gd name="connsiteY20" fmla="*/ 192664 h 564149"/>
                <a:gd name="connsiteX21" fmla="*/ 397072 w 1028778"/>
                <a:gd name="connsiteY21" fmla="*/ 215300 h 564149"/>
                <a:gd name="connsiteX22" fmla="*/ 453282 w 1028778"/>
                <a:gd name="connsiteY22" fmla="*/ 225253 h 564149"/>
                <a:gd name="connsiteX23" fmla="*/ 574890 w 1028778"/>
                <a:gd name="connsiteY23" fmla="*/ 242271 h 564149"/>
                <a:gd name="connsiteX24" fmla="*/ 631750 w 1028778"/>
                <a:gd name="connsiteY24" fmla="*/ 249082 h 564149"/>
                <a:gd name="connsiteX25" fmla="*/ 828784 w 1028778"/>
                <a:gd name="connsiteY25" fmla="*/ 264156 h 564149"/>
                <a:gd name="connsiteX26" fmla="*/ 828783 w 1028778"/>
                <a:gd name="connsiteY26" fmla="*/ 164159 h 564149"/>
                <a:gd name="connsiteX27" fmla="*/ 1028778 w 1028778"/>
                <a:gd name="connsiteY27" fmla="*/ 368924 h 564149"/>
                <a:gd name="connsiteX28" fmla="*/ 828783 w 1028778"/>
                <a:gd name="connsiteY28" fmla="*/ 564149 h 564149"/>
                <a:gd name="connsiteX29" fmla="*/ 828783 w 1028778"/>
                <a:gd name="connsiteY29" fmla="*/ 464152 h 564149"/>
                <a:gd name="connsiteX30" fmla="*/ 654884 w 1028778"/>
                <a:gd name="connsiteY30" fmla="*/ 451849 h 564149"/>
                <a:gd name="connsiteX31" fmla="*/ 77 w 1028778"/>
                <a:gd name="connsiteY31" fmla="*/ 218929 h 564149"/>
                <a:gd name="connsiteX32" fmla="*/ 78 w 1028778"/>
                <a:gd name="connsiteY32" fmla="*/ 18933 h 564149"/>
                <a:gd name="connsiteX33" fmla="*/ 989 w 1028778"/>
                <a:gd name="connsiteY33" fmla="*/ 21452 h 564149"/>
                <a:gd name="connsiteX34" fmla="*/ 1009 w 1028778"/>
                <a:gd name="connsiteY34" fmla="*/ 21507 h 564149"/>
                <a:gd name="connsiteX35" fmla="*/ 825 w 1028778"/>
                <a:gd name="connsiteY35" fmla="*/ 19803 h 564149"/>
                <a:gd name="connsiteX36" fmla="*/ 78 w 1028778"/>
                <a:gd name="connsiteY36" fmla="*/ 18933 h 564149"/>
                <a:gd name="connsiteX37" fmla="*/ 508 w 1028778"/>
                <a:gd name="connsiteY37" fmla="*/ 16864 h 564149"/>
                <a:gd name="connsiteX38" fmla="*/ 0 w 1028778"/>
                <a:gd name="connsiteY38" fmla="*/ 12151 h 564149"/>
                <a:gd name="connsiteX39" fmla="*/ 2793 w 1028778"/>
                <a:gd name="connsiteY39" fmla="*/ 5868 h 56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28778" h="564149">
                  <a:moveTo>
                    <a:pt x="64129" y="104673"/>
                  </a:moveTo>
                  <a:lnTo>
                    <a:pt x="67578" y="105796"/>
                  </a:lnTo>
                  <a:lnTo>
                    <a:pt x="68469" y="107508"/>
                  </a:lnTo>
                  <a:close/>
                  <a:moveTo>
                    <a:pt x="15344" y="61157"/>
                  </a:moveTo>
                  <a:lnTo>
                    <a:pt x="15388" y="61277"/>
                  </a:lnTo>
                  <a:lnTo>
                    <a:pt x="15931" y="62779"/>
                  </a:lnTo>
                  <a:lnTo>
                    <a:pt x="16580" y="63367"/>
                  </a:lnTo>
                  <a:close/>
                  <a:moveTo>
                    <a:pt x="4012" y="0"/>
                  </a:moveTo>
                  <a:lnTo>
                    <a:pt x="6640" y="10292"/>
                  </a:lnTo>
                  <a:cubicBezTo>
                    <a:pt x="20982" y="56627"/>
                    <a:pt x="39430" y="89708"/>
                    <a:pt x="60074" y="103352"/>
                  </a:cubicBezTo>
                  <a:lnTo>
                    <a:pt x="61130" y="103696"/>
                  </a:lnTo>
                  <a:lnTo>
                    <a:pt x="61829" y="104329"/>
                  </a:lnTo>
                  <a:lnTo>
                    <a:pt x="68686" y="107925"/>
                  </a:lnTo>
                  <a:lnTo>
                    <a:pt x="70373" y="111165"/>
                  </a:lnTo>
                  <a:lnTo>
                    <a:pt x="89287" y="117397"/>
                  </a:lnTo>
                  <a:lnTo>
                    <a:pt x="87937" y="118019"/>
                  </a:lnTo>
                  <a:lnTo>
                    <a:pt x="115933" y="132699"/>
                  </a:lnTo>
                  <a:lnTo>
                    <a:pt x="135285" y="142846"/>
                  </a:lnTo>
                  <a:lnTo>
                    <a:pt x="223255" y="173872"/>
                  </a:lnTo>
                  <a:lnTo>
                    <a:pt x="243903" y="180115"/>
                  </a:lnTo>
                  <a:lnTo>
                    <a:pt x="294159" y="192664"/>
                  </a:lnTo>
                  <a:lnTo>
                    <a:pt x="397072" y="215300"/>
                  </a:lnTo>
                  <a:lnTo>
                    <a:pt x="453282" y="225253"/>
                  </a:lnTo>
                  <a:lnTo>
                    <a:pt x="574890" y="242271"/>
                  </a:lnTo>
                  <a:lnTo>
                    <a:pt x="631750" y="249082"/>
                  </a:lnTo>
                  <a:lnTo>
                    <a:pt x="828784" y="264156"/>
                  </a:lnTo>
                  <a:cubicBezTo>
                    <a:pt x="828784" y="230824"/>
                    <a:pt x="828783" y="197491"/>
                    <a:pt x="828783" y="164159"/>
                  </a:cubicBezTo>
                  <a:lnTo>
                    <a:pt x="1028778" y="368924"/>
                  </a:lnTo>
                  <a:lnTo>
                    <a:pt x="828783" y="564149"/>
                  </a:lnTo>
                  <a:lnTo>
                    <a:pt x="828783" y="464152"/>
                  </a:lnTo>
                  <a:cubicBezTo>
                    <a:pt x="768575" y="461252"/>
                    <a:pt x="710470" y="457110"/>
                    <a:pt x="654884" y="451849"/>
                  </a:cubicBezTo>
                  <a:cubicBezTo>
                    <a:pt x="265781" y="415020"/>
                    <a:pt x="77" y="323343"/>
                    <a:pt x="77" y="218929"/>
                  </a:cubicBezTo>
                  <a:cubicBezTo>
                    <a:pt x="77" y="152264"/>
                    <a:pt x="78" y="85598"/>
                    <a:pt x="78" y="18933"/>
                  </a:cubicBezTo>
                  <a:lnTo>
                    <a:pt x="989" y="21452"/>
                  </a:lnTo>
                  <a:lnTo>
                    <a:pt x="1009" y="21507"/>
                  </a:lnTo>
                  <a:lnTo>
                    <a:pt x="825" y="19803"/>
                  </a:lnTo>
                  <a:lnTo>
                    <a:pt x="78" y="18933"/>
                  </a:lnTo>
                  <a:lnTo>
                    <a:pt x="508" y="16864"/>
                  </a:lnTo>
                  <a:lnTo>
                    <a:pt x="0" y="12151"/>
                  </a:lnTo>
                  <a:lnTo>
                    <a:pt x="2793" y="586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11">
            <a:extLst>
              <a:ext uri="{FF2B5EF4-FFF2-40B4-BE49-F238E27FC236}">
                <a16:creationId xmlns:a16="http://schemas.microsoft.com/office/drawing/2014/main" id="{C18513D1-4AAA-B11A-3276-B69161C34084}"/>
              </a:ext>
            </a:extLst>
          </p:cNvPr>
          <p:cNvGrpSpPr/>
          <p:nvPr/>
        </p:nvGrpSpPr>
        <p:grpSpPr>
          <a:xfrm>
            <a:off x="8449766" y="1544684"/>
            <a:ext cx="2487116" cy="3768631"/>
            <a:chOff x="7728406" y="1304989"/>
            <a:chExt cx="2487116" cy="3768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953409" y="3772339"/>
                  <a:ext cx="1262113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57689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57689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he-IL" sz="2400" dirty="0">
                    <a:solidFill>
                      <a:srgbClr val="57689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09" y="3772339"/>
                  <a:ext cx="126211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חץ למטה 22"/>
            <p:cNvSpPr/>
            <p:nvPr/>
          </p:nvSpPr>
          <p:spPr>
            <a:xfrm rot="10800000">
              <a:off x="8437761" y="2398834"/>
              <a:ext cx="533286" cy="2110964"/>
            </a:xfrm>
            <a:prstGeom prst="downArrow">
              <a:avLst/>
            </a:prstGeom>
            <a:solidFill>
              <a:srgbClr val="576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59" name="קבוצה 1"/>
            <p:cNvGrpSpPr/>
            <p:nvPr/>
          </p:nvGrpSpPr>
          <p:grpSpPr>
            <a:xfrm rot="14400000">
              <a:off x="7674805" y="1818225"/>
              <a:ext cx="2816820" cy="1790348"/>
              <a:chOff x="8064836" y="1426411"/>
              <a:chExt cx="2816820" cy="1790348"/>
            </a:xfrm>
          </p:grpSpPr>
          <p:sp>
            <p:nvSpPr>
              <p:cNvPr id="66" name="חץ למטה 21"/>
              <p:cNvSpPr/>
              <p:nvPr/>
            </p:nvSpPr>
            <p:spPr>
              <a:xfrm rot="5400000">
                <a:off x="8588829" y="1531318"/>
                <a:ext cx="533286" cy="1581271"/>
              </a:xfrm>
              <a:prstGeom prst="downArrow">
                <a:avLst/>
              </a:prstGeom>
              <a:solidFill>
                <a:srgbClr val="5768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67" name="Picture 2" descr="DALL·E 2024-10-24 20.29.04 - A realistic direct overhead view of a woman with black hair tied in a ponytail, wearing a blue shirt, as if the camera is positioned directly above he.webp [webp-to-jpg output image]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3164" l="4785" r="100000">
                            <a14:backgroundMark x1="35547" y1="19238" x2="34277" y2="20313"/>
                            <a14:backgroundMark x1="36719" y1="18457" x2="39844" y2="16797"/>
                            <a14:backgroundMark x1="41992" y1="16406" x2="41016" y2="17090"/>
                            <a14:backgroundMark x1="60840" y1="18066" x2="59277" y2="17383"/>
                            <a14:backgroundMark x1="37891" y1="18066" x2="39551" y2="18359"/>
                            <a14:backgroundMark x1="40430" y1="17871" x2="41113" y2="17480"/>
                            <a14:backgroundMark x1="62109" y1="10547" x2="62109" y2="105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091308" y="1426410"/>
                <a:ext cx="1790348" cy="179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4" descr="DALL·E 2024-10-27 13.02.52 - A top-down view of a camera. The image shows a single camera from above, displaying the lens, body, and controls. The background is plain and minimali.webp [webp-to-jpg output image]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3867" y1="55176" x2="60547" y2="53711"/>
                          <a14:backgroundMark x1="41699" y1="70020" x2="59473" y2="68457"/>
                          <a14:backgroundMark x1="59668" y1="54102" x2="59375" y2="51074"/>
                          <a14:backgroundMark x1="43262" y1="54883" x2="43359" y2="54297"/>
                          <a14:backgroundMark x1="42188" y1="54004" x2="43555" y2="54590"/>
                          <a14:backgroundMark x1="59961" y1="53809" x2="59961" y2="54688"/>
                          <a14:backgroundMark x1="58496" y1="54297" x2="57910" y2="54688"/>
                          <a14:backgroundMark x1="57813" y1="55273" x2="57617" y2="54980"/>
                          <a14:backgroundMark x1="41992" y1="53809" x2="43848" y2="540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80" t="32184" r="28470" b="29847"/>
            <a:stretch/>
          </p:blipFill>
          <p:spPr bwMode="auto">
            <a:xfrm>
              <a:off x="8061432" y="3723573"/>
              <a:ext cx="1377825" cy="135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קבוצה 2"/>
            <p:cNvGrpSpPr/>
            <p:nvPr/>
          </p:nvGrpSpPr>
          <p:grpSpPr>
            <a:xfrm rot="16200000">
              <a:off x="7716047" y="2715953"/>
              <a:ext cx="1901479" cy="1876762"/>
              <a:chOff x="-970935" y="2191776"/>
              <a:chExt cx="1901479" cy="1876762"/>
            </a:xfrm>
          </p:grpSpPr>
          <p:cxnSp>
            <p:nvCxnSpPr>
              <p:cNvPr id="62" name="מחבר חץ ישר 61"/>
              <p:cNvCxnSpPr/>
              <p:nvPr/>
            </p:nvCxnSpPr>
            <p:spPr>
              <a:xfrm rot="5400000" flipV="1">
                <a:off x="-1555190" y="3192669"/>
                <a:ext cx="1750699" cy="1039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מחבר חץ ישר 62"/>
              <p:cNvCxnSpPr/>
              <p:nvPr/>
            </p:nvCxnSpPr>
            <p:spPr>
              <a:xfrm rot="5400000" flipV="1">
                <a:off x="-20291" y="2204430"/>
                <a:ext cx="192" cy="1901479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 rot="5400000">
                    <a:off x="-713740" y="2223087"/>
                    <a:ext cx="52428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he-IL" sz="2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-713740" y="2223087"/>
                    <a:ext cx="524288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 rot="5400000">
                    <a:off x="-324280" y="2679478"/>
                    <a:ext cx="56575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he-IL" sz="2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-324280" y="2679478"/>
                    <a:ext cx="565756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קבוצה 31">
            <a:extLst>
              <a:ext uri="{FF2B5EF4-FFF2-40B4-BE49-F238E27FC236}">
                <a16:creationId xmlns:a16="http://schemas.microsoft.com/office/drawing/2014/main" id="{36649E52-5C25-33DD-2C2A-29161C9C4222}"/>
              </a:ext>
            </a:extLst>
          </p:cNvPr>
          <p:cNvGrpSpPr/>
          <p:nvPr/>
        </p:nvGrpSpPr>
        <p:grpSpPr>
          <a:xfrm>
            <a:off x="1421212" y="2135238"/>
            <a:ext cx="2499509" cy="2065139"/>
            <a:chOff x="-799419" y="2340337"/>
            <a:chExt cx="2499509" cy="2065139"/>
          </a:xfrm>
        </p:grpSpPr>
        <p:cxnSp>
          <p:nvCxnSpPr>
            <p:cNvPr id="69" name="מחבר חץ ישר 32">
              <a:extLst>
                <a:ext uri="{FF2B5EF4-FFF2-40B4-BE49-F238E27FC236}">
                  <a16:creationId xmlns:a16="http://schemas.microsoft.com/office/drawing/2014/main" id="{AC210877-33BB-27BA-CA09-947024B701AE}"/>
                </a:ext>
              </a:extLst>
            </p:cNvPr>
            <p:cNvCxnSpPr/>
            <p:nvPr/>
          </p:nvCxnSpPr>
          <p:spPr>
            <a:xfrm flipV="1">
              <a:off x="-659216" y="2340337"/>
              <a:ext cx="0" cy="2052986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חץ ישר 33">
              <a:extLst>
                <a:ext uri="{FF2B5EF4-FFF2-40B4-BE49-F238E27FC236}">
                  <a16:creationId xmlns:a16="http://schemas.microsoft.com/office/drawing/2014/main" id="{19C801C4-870E-1A3F-8303-843916C465A0}"/>
                </a:ext>
              </a:extLst>
            </p:cNvPr>
            <p:cNvCxnSpPr/>
            <p:nvPr/>
          </p:nvCxnSpPr>
          <p:spPr>
            <a:xfrm>
              <a:off x="-659216" y="4381169"/>
              <a:ext cx="2359306" cy="24307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BC9AF1F-0401-BCC7-1F8F-B4B26A1E9084}"/>
                    </a:ext>
                  </a:extLst>
                </p:cNvPr>
                <p:cNvSpPr txBox="1"/>
                <p:nvPr/>
              </p:nvSpPr>
              <p:spPr>
                <a:xfrm>
                  <a:off x="-799419" y="3447942"/>
                  <a:ext cx="52428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he-IL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99419" y="3447942"/>
                  <a:ext cx="524288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7057B5D-4057-0405-BA37-A4C78DC324C0}"/>
                    </a:ext>
                  </a:extLst>
                </p:cNvPr>
                <p:cNvSpPr txBox="1"/>
                <p:nvPr/>
              </p:nvSpPr>
              <p:spPr>
                <a:xfrm>
                  <a:off x="-601342" y="3930760"/>
                  <a:ext cx="565756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he-IL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01342" y="3930760"/>
                  <a:ext cx="565756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4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7B27-9D17-9BE9-7508-0579C6E0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קבוצה 47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3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מלבן 53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5" name="קבוצה 54"/>
          <p:cNvGrpSpPr/>
          <p:nvPr/>
        </p:nvGrpSpPr>
        <p:grpSpPr>
          <a:xfrm>
            <a:off x="0" y="-529456"/>
            <a:ext cx="12190007" cy="6481460"/>
            <a:chOff x="0" y="384944"/>
            <a:chExt cx="12190007" cy="6481460"/>
          </a:xfrm>
        </p:grpSpPr>
        <p:grpSp>
          <p:nvGrpSpPr>
            <p:cNvPr id="56" name="Group 6">
              <a:extLst>
                <a:ext uri="{FF2B5EF4-FFF2-40B4-BE49-F238E27FC236}">
                  <a16:creationId xmlns:a16="http://schemas.microsoft.com/office/drawing/2014/main" id="{7F2C7582-68F3-B47C-8733-BBEAF43493FC}"/>
                </a:ext>
              </a:extLst>
            </p:cNvPr>
            <p:cNvGrpSpPr/>
            <p:nvPr/>
          </p:nvGrpSpPr>
          <p:grpSpPr>
            <a:xfrm>
              <a:off x="0" y="1043485"/>
              <a:ext cx="6152100" cy="4625795"/>
              <a:chOff x="0" y="1043485"/>
              <a:chExt cx="6152100" cy="4625795"/>
            </a:xfrm>
          </p:grpSpPr>
          <p:sp>
            <p:nvSpPr>
              <p:cNvPr id="116" name="Rectangle 11">
                <a:extLst>
                  <a:ext uri="{FF2B5EF4-FFF2-40B4-BE49-F238E27FC236}">
                    <a16:creationId xmlns:a16="http://schemas.microsoft.com/office/drawing/2014/main" id="{EFB586E7-1BBD-C9ED-1923-9DD027473388}"/>
                  </a:ext>
                </a:extLst>
              </p:cNvPr>
              <p:cNvSpPr/>
              <p:nvPr/>
            </p:nvSpPr>
            <p:spPr>
              <a:xfrm>
                <a:off x="23875" y="1599781"/>
                <a:ext cx="6128225" cy="4069499"/>
              </a:xfrm>
              <a:custGeom>
                <a:avLst/>
                <a:gdLst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863840 w 7863840"/>
                  <a:gd name="connsiteY2" fmla="*/ 155448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254240 w 7863840"/>
                  <a:gd name="connsiteY2" fmla="*/ 152400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76669"/>
                  <a:gd name="connsiteX1" fmla="*/ 7863840 w 7863840"/>
                  <a:gd name="connsiteY1" fmla="*/ 0 h 1576669"/>
                  <a:gd name="connsiteX2" fmla="*/ 7183126 w 7863840"/>
                  <a:gd name="connsiteY2" fmla="*/ 1576669 h 1576669"/>
                  <a:gd name="connsiteX3" fmla="*/ 0 w 7863840"/>
                  <a:gd name="connsiteY3" fmla="*/ 1554480 h 1576669"/>
                  <a:gd name="connsiteX4" fmla="*/ 0 w 7863840"/>
                  <a:gd name="connsiteY4" fmla="*/ 0 h 1576669"/>
                  <a:gd name="connsiteX0" fmla="*/ 0 w 7863840"/>
                  <a:gd name="connsiteY0" fmla="*/ 0 h 1569145"/>
                  <a:gd name="connsiteX1" fmla="*/ 7863840 w 7863840"/>
                  <a:gd name="connsiteY1" fmla="*/ 0 h 1569145"/>
                  <a:gd name="connsiteX2" fmla="*/ 7159422 w 7863840"/>
                  <a:gd name="connsiteY2" fmla="*/ 1569145 h 1569145"/>
                  <a:gd name="connsiteX3" fmla="*/ 0 w 7863840"/>
                  <a:gd name="connsiteY3" fmla="*/ 1554480 h 1569145"/>
                  <a:gd name="connsiteX4" fmla="*/ 0 w 7863840"/>
                  <a:gd name="connsiteY4" fmla="*/ 0 h 1569145"/>
                  <a:gd name="connsiteX0" fmla="*/ 0 w 8290521"/>
                  <a:gd name="connsiteY0" fmla="*/ 7524 h 1576669"/>
                  <a:gd name="connsiteX1" fmla="*/ 8290521 w 8290521"/>
                  <a:gd name="connsiteY1" fmla="*/ 0 h 1576669"/>
                  <a:gd name="connsiteX2" fmla="*/ 7159422 w 8290521"/>
                  <a:gd name="connsiteY2" fmla="*/ 1576669 h 1576669"/>
                  <a:gd name="connsiteX3" fmla="*/ 0 w 8290521"/>
                  <a:gd name="connsiteY3" fmla="*/ 1562004 h 1576669"/>
                  <a:gd name="connsiteX4" fmla="*/ 0 w 8290521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15048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7524 h 1576669"/>
                  <a:gd name="connsiteX1" fmla="*/ 8314226 w 8314226"/>
                  <a:gd name="connsiteY1" fmla="*/ 0 h 1576669"/>
                  <a:gd name="connsiteX2" fmla="*/ 7159422 w 8314226"/>
                  <a:gd name="connsiteY2" fmla="*/ 1576669 h 1576669"/>
                  <a:gd name="connsiteX3" fmla="*/ 0 w 8314226"/>
                  <a:gd name="connsiteY3" fmla="*/ 1562004 h 1576669"/>
                  <a:gd name="connsiteX4" fmla="*/ 0 w 8314226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7524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3762 h 1572907"/>
                  <a:gd name="connsiteX1" fmla="*/ 8314226 w 8314226"/>
                  <a:gd name="connsiteY1" fmla="*/ 0 h 1572907"/>
                  <a:gd name="connsiteX2" fmla="*/ 7159422 w 8314226"/>
                  <a:gd name="connsiteY2" fmla="*/ 1572907 h 1572907"/>
                  <a:gd name="connsiteX3" fmla="*/ 0 w 8314226"/>
                  <a:gd name="connsiteY3" fmla="*/ 1558242 h 1572907"/>
                  <a:gd name="connsiteX4" fmla="*/ 0 w 8314226"/>
                  <a:gd name="connsiteY4" fmla="*/ 3762 h 1572907"/>
                  <a:gd name="connsiteX0" fmla="*/ 0 w 8314226"/>
                  <a:gd name="connsiteY0" fmla="*/ 3762 h 1561621"/>
                  <a:gd name="connsiteX1" fmla="*/ 8314226 w 8314226"/>
                  <a:gd name="connsiteY1" fmla="*/ 0 h 1561621"/>
                  <a:gd name="connsiteX2" fmla="*/ 7171274 w 8314226"/>
                  <a:gd name="connsiteY2" fmla="*/ 1561621 h 1561621"/>
                  <a:gd name="connsiteX3" fmla="*/ 0 w 8314226"/>
                  <a:gd name="connsiteY3" fmla="*/ 1558242 h 1561621"/>
                  <a:gd name="connsiteX4" fmla="*/ 0 w 8314226"/>
                  <a:gd name="connsiteY4" fmla="*/ 3762 h 1561621"/>
                  <a:gd name="connsiteX0" fmla="*/ 0 w 8302374"/>
                  <a:gd name="connsiteY0" fmla="*/ 0 h 1557859"/>
                  <a:gd name="connsiteX1" fmla="*/ 8302374 w 8302374"/>
                  <a:gd name="connsiteY1" fmla="*/ 7524 h 1557859"/>
                  <a:gd name="connsiteX2" fmla="*/ 7171274 w 8302374"/>
                  <a:gd name="connsiteY2" fmla="*/ 1557859 h 1557859"/>
                  <a:gd name="connsiteX3" fmla="*/ 0 w 8302374"/>
                  <a:gd name="connsiteY3" fmla="*/ 1554480 h 1557859"/>
                  <a:gd name="connsiteX4" fmla="*/ 0 w 8302374"/>
                  <a:gd name="connsiteY4" fmla="*/ 0 h 1557859"/>
                  <a:gd name="connsiteX0" fmla="*/ 0 w 8302374"/>
                  <a:gd name="connsiteY0" fmla="*/ 3762 h 1561621"/>
                  <a:gd name="connsiteX1" fmla="*/ 8302374 w 8302374"/>
                  <a:gd name="connsiteY1" fmla="*/ 0 h 1561621"/>
                  <a:gd name="connsiteX2" fmla="*/ 7171274 w 8302374"/>
                  <a:gd name="connsiteY2" fmla="*/ 1561621 h 1561621"/>
                  <a:gd name="connsiteX3" fmla="*/ 0 w 8302374"/>
                  <a:gd name="connsiteY3" fmla="*/ 1558242 h 1561621"/>
                  <a:gd name="connsiteX4" fmla="*/ 0 w 8302374"/>
                  <a:gd name="connsiteY4" fmla="*/ 3762 h 156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2374" h="1561621">
                    <a:moveTo>
                      <a:pt x="0" y="3762"/>
                    </a:moveTo>
                    <a:lnTo>
                      <a:pt x="8302374" y="0"/>
                    </a:lnTo>
                    <a:lnTo>
                      <a:pt x="7171274" y="1561621"/>
                    </a:lnTo>
                    <a:lnTo>
                      <a:pt x="0" y="1558242"/>
                    </a:lnTo>
                    <a:lnTo>
                      <a:pt x="0" y="3762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06EF594-A827-24D5-DD27-90BB24E7D313}"/>
                  </a:ext>
                </a:extLst>
              </p:cNvPr>
              <p:cNvSpPr txBox="1"/>
              <p:nvPr/>
            </p:nvSpPr>
            <p:spPr>
              <a:xfrm>
                <a:off x="0" y="1043485"/>
                <a:ext cx="1756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US" sz="2400" dirty="0">
                    <a:solidFill>
                      <a:schemeClr val="bg1"/>
                    </a:solidFill>
                  </a:rPr>
                  <a:t>Input Image</a:t>
                </a:r>
                <a:endParaRPr lang="en-IL" sz="2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7" name="תמונה 56"/>
            <p:cNvPicPr>
              <a:picLocks noChangeAspect="1"/>
            </p:cNvPicPr>
            <p:nvPr/>
          </p:nvPicPr>
          <p:blipFill rotWithShape="1">
            <a:blip r:embed="rId3"/>
            <a:srcRect l="20255" b="45791"/>
            <a:stretch/>
          </p:blipFill>
          <p:spPr>
            <a:xfrm>
              <a:off x="575914" y="2026399"/>
              <a:ext cx="5154558" cy="2805201"/>
            </a:xfrm>
            <a:prstGeom prst="rect">
              <a:avLst/>
            </a:prstGeom>
          </p:spPr>
        </p:pic>
        <p:cxnSp>
          <p:nvCxnSpPr>
            <p:cNvPr id="58" name="מחבר חץ ישר 57"/>
            <p:cNvCxnSpPr/>
            <p:nvPr/>
          </p:nvCxnSpPr>
          <p:spPr>
            <a:xfrm>
              <a:off x="720584" y="3759212"/>
              <a:ext cx="3458057" cy="3562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616415" y="3777025"/>
                  <a:ext cx="1577889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15" y="3777025"/>
                  <a:ext cx="15778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מחבר חץ ישר 59"/>
            <p:cNvCxnSpPr/>
            <p:nvPr/>
          </p:nvCxnSpPr>
          <p:spPr>
            <a:xfrm flipH="1" flipV="1">
              <a:off x="918819" y="2520139"/>
              <a:ext cx="35851" cy="17305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36357" y="2806712"/>
                  <a:ext cx="768453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he-IL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57" y="2806712"/>
                  <a:ext cx="76845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קבוצה 75"/>
            <p:cNvGrpSpPr/>
            <p:nvPr/>
          </p:nvGrpSpPr>
          <p:grpSpPr>
            <a:xfrm>
              <a:off x="2696470" y="3130262"/>
              <a:ext cx="1100141" cy="177253"/>
              <a:chOff x="9065740" y="4223741"/>
              <a:chExt cx="954890" cy="153850"/>
            </a:xfrm>
          </p:grpSpPr>
          <p:sp>
            <p:nvSpPr>
              <p:cNvPr id="113" name="אליפסה 112"/>
              <p:cNvSpPr/>
              <p:nvPr/>
            </p:nvSpPr>
            <p:spPr>
              <a:xfrm>
                <a:off x="9570218" y="4223742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אליפסה 113"/>
              <p:cNvSpPr/>
              <p:nvPr/>
            </p:nvSpPr>
            <p:spPr>
              <a:xfrm>
                <a:off x="9065740" y="4223741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אליפסה 114"/>
              <p:cNvSpPr/>
              <p:nvPr/>
            </p:nvSpPr>
            <p:spPr>
              <a:xfrm>
                <a:off x="9866781" y="4223741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קבוצה 79"/>
            <p:cNvGrpSpPr/>
            <p:nvPr/>
          </p:nvGrpSpPr>
          <p:grpSpPr>
            <a:xfrm>
              <a:off x="2819938" y="3232224"/>
              <a:ext cx="896658" cy="501739"/>
              <a:chOff x="9033807" y="4725192"/>
              <a:chExt cx="1383481" cy="592071"/>
            </a:xfrm>
          </p:grpSpPr>
          <p:cxnSp>
            <p:nvCxnSpPr>
              <p:cNvPr id="110" name="מחבר ישר 109"/>
              <p:cNvCxnSpPr/>
              <p:nvPr/>
            </p:nvCxnSpPr>
            <p:spPr>
              <a:xfrm>
                <a:off x="9033807" y="4725192"/>
                <a:ext cx="0" cy="592071"/>
              </a:xfrm>
              <a:prstGeom prst="line">
                <a:avLst/>
              </a:prstGeom>
              <a:ln w="76200">
                <a:solidFill>
                  <a:srgbClr val="1CADE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מחבר ישר 110"/>
              <p:cNvCxnSpPr/>
              <p:nvPr/>
            </p:nvCxnSpPr>
            <p:spPr>
              <a:xfrm>
                <a:off x="9937701" y="4725192"/>
                <a:ext cx="0" cy="592071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מחבר ישר 111"/>
              <p:cNvCxnSpPr/>
              <p:nvPr/>
            </p:nvCxnSpPr>
            <p:spPr>
              <a:xfrm>
                <a:off x="10417288" y="4725192"/>
                <a:ext cx="0" cy="592071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קבוצה 80"/>
            <p:cNvGrpSpPr/>
            <p:nvPr/>
          </p:nvGrpSpPr>
          <p:grpSpPr>
            <a:xfrm>
              <a:off x="6061782" y="384944"/>
              <a:ext cx="6128225" cy="6481460"/>
              <a:chOff x="6061782" y="384944"/>
              <a:chExt cx="6128225" cy="6481460"/>
            </a:xfrm>
          </p:grpSpPr>
          <p:sp>
            <p:nvSpPr>
              <p:cNvPr id="106" name="Rectangle 11">
                <a:extLst>
                  <a:ext uri="{FF2B5EF4-FFF2-40B4-BE49-F238E27FC236}">
                    <a16:creationId xmlns:a16="http://schemas.microsoft.com/office/drawing/2014/main" id="{4B3CA29E-7E30-A730-C12A-37485DA204AC}"/>
                  </a:ext>
                </a:extLst>
              </p:cNvPr>
              <p:cNvSpPr/>
              <p:nvPr/>
            </p:nvSpPr>
            <p:spPr>
              <a:xfrm rot="10800000">
                <a:off x="6061782" y="1599780"/>
                <a:ext cx="6128225" cy="4069499"/>
              </a:xfrm>
              <a:custGeom>
                <a:avLst/>
                <a:gdLst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863840 w 7863840"/>
                  <a:gd name="connsiteY2" fmla="*/ 155448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254240 w 7863840"/>
                  <a:gd name="connsiteY2" fmla="*/ 152400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76669"/>
                  <a:gd name="connsiteX1" fmla="*/ 7863840 w 7863840"/>
                  <a:gd name="connsiteY1" fmla="*/ 0 h 1576669"/>
                  <a:gd name="connsiteX2" fmla="*/ 7183126 w 7863840"/>
                  <a:gd name="connsiteY2" fmla="*/ 1576669 h 1576669"/>
                  <a:gd name="connsiteX3" fmla="*/ 0 w 7863840"/>
                  <a:gd name="connsiteY3" fmla="*/ 1554480 h 1576669"/>
                  <a:gd name="connsiteX4" fmla="*/ 0 w 7863840"/>
                  <a:gd name="connsiteY4" fmla="*/ 0 h 1576669"/>
                  <a:gd name="connsiteX0" fmla="*/ 0 w 7863840"/>
                  <a:gd name="connsiteY0" fmla="*/ 0 h 1569145"/>
                  <a:gd name="connsiteX1" fmla="*/ 7863840 w 7863840"/>
                  <a:gd name="connsiteY1" fmla="*/ 0 h 1569145"/>
                  <a:gd name="connsiteX2" fmla="*/ 7159422 w 7863840"/>
                  <a:gd name="connsiteY2" fmla="*/ 1569145 h 1569145"/>
                  <a:gd name="connsiteX3" fmla="*/ 0 w 7863840"/>
                  <a:gd name="connsiteY3" fmla="*/ 1554480 h 1569145"/>
                  <a:gd name="connsiteX4" fmla="*/ 0 w 7863840"/>
                  <a:gd name="connsiteY4" fmla="*/ 0 h 1569145"/>
                  <a:gd name="connsiteX0" fmla="*/ 0 w 8290521"/>
                  <a:gd name="connsiteY0" fmla="*/ 7524 h 1576669"/>
                  <a:gd name="connsiteX1" fmla="*/ 8290521 w 8290521"/>
                  <a:gd name="connsiteY1" fmla="*/ 0 h 1576669"/>
                  <a:gd name="connsiteX2" fmla="*/ 7159422 w 8290521"/>
                  <a:gd name="connsiteY2" fmla="*/ 1576669 h 1576669"/>
                  <a:gd name="connsiteX3" fmla="*/ 0 w 8290521"/>
                  <a:gd name="connsiteY3" fmla="*/ 1562004 h 1576669"/>
                  <a:gd name="connsiteX4" fmla="*/ 0 w 8290521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15048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7524 h 1576669"/>
                  <a:gd name="connsiteX1" fmla="*/ 8314226 w 8314226"/>
                  <a:gd name="connsiteY1" fmla="*/ 0 h 1576669"/>
                  <a:gd name="connsiteX2" fmla="*/ 7159422 w 8314226"/>
                  <a:gd name="connsiteY2" fmla="*/ 1576669 h 1576669"/>
                  <a:gd name="connsiteX3" fmla="*/ 0 w 8314226"/>
                  <a:gd name="connsiteY3" fmla="*/ 1562004 h 1576669"/>
                  <a:gd name="connsiteX4" fmla="*/ 0 w 8314226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7524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3762 h 1572907"/>
                  <a:gd name="connsiteX1" fmla="*/ 8314226 w 8314226"/>
                  <a:gd name="connsiteY1" fmla="*/ 0 h 1572907"/>
                  <a:gd name="connsiteX2" fmla="*/ 7159422 w 8314226"/>
                  <a:gd name="connsiteY2" fmla="*/ 1572907 h 1572907"/>
                  <a:gd name="connsiteX3" fmla="*/ 0 w 8314226"/>
                  <a:gd name="connsiteY3" fmla="*/ 1558242 h 1572907"/>
                  <a:gd name="connsiteX4" fmla="*/ 0 w 8314226"/>
                  <a:gd name="connsiteY4" fmla="*/ 3762 h 1572907"/>
                  <a:gd name="connsiteX0" fmla="*/ 0 w 8314226"/>
                  <a:gd name="connsiteY0" fmla="*/ 3762 h 1561621"/>
                  <a:gd name="connsiteX1" fmla="*/ 8314226 w 8314226"/>
                  <a:gd name="connsiteY1" fmla="*/ 0 h 1561621"/>
                  <a:gd name="connsiteX2" fmla="*/ 7171274 w 8314226"/>
                  <a:gd name="connsiteY2" fmla="*/ 1561621 h 1561621"/>
                  <a:gd name="connsiteX3" fmla="*/ 0 w 8314226"/>
                  <a:gd name="connsiteY3" fmla="*/ 1558242 h 1561621"/>
                  <a:gd name="connsiteX4" fmla="*/ 0 w 8314226"/>
                  <a:gd name="connsiteY4" fmla="*/ 3762 h 1561621"/>
                  <a:gd name="connsiteX0" fmla="*/ 0 w 8302374"/>
                  <a:gd name="connsiteY0" fmla="*/ 0 h 1557859"/>
                  <a:gd name="connsiteX1" fmla="*/ 8302374 w 8302374"/>
                  <a:gd name="connsiteY1" fmla="*/ 7524 h 1557859"/>
                  <a:gd name="connsiteX2" fmla="*/ 7171274 w 8302374"/>
                  <a:gd name="connsiteY2" fmla="*/ 1557859 h 1557859"/>
                  <a:gd name="connsiteX3" fmla="*/ 0 w 8302374"/>
                  <a:gd name="connsiteY3" fmla="*/ 1554480 h 1557859"/>
                  <a:gd name="connsiteX4" fmla="*/ 0 w 8302374"/>
                  <a:gd name="connsiteY4" fmla="*/ 0 h 1557859"/>
                  <a:gd name="connsiteX0" fmla="*/ 0 w 8302374"/>
                  <a:gd name="connsiteY0" fmla="*/ 3762 h 1561621"/>
                  <a:gd name="connsiteX1" fmla="*/ 8302374 w 8302374"/>
                  <a:gd name="connsiteY1" fmla="*/ 0 h 1561621"/>
                  <a:gd name="connsiteX2" fmla="*/ 7171274 w 8302374"/>
                  <a:gd name="connsiteY2" fmla="*/ 1561621 h 1561621"/>
                  <a:gd name="connsiteX3" fmla="*/ 0 w 8302374"/>
                  <a:gd name="connsiteY3" fmla="*/ 1558242 h 1561621"/>
                  <a:gd name="connsiteX4" fmla="*/ 0 w 8302374"/>
                  <a:gd name="connsiteY4" fmla="*/ 3762 h 156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2374" h="1561621">
                    <a:moveTo>
                      <a:pt x="0" y="3762"/>
                    </a:moveTo>
                    <a:lnTo>
                      <a:pt x="8302374" y="0"/>
                    </a:lnTo>
                    <a:lnTo>
                      <a:pt x="7171274" y="1561621"/>
                    </a:lnTo>
                    <a:lnTo>
                      <a:pt x="0" y="1558242"/>
                    </a:lnTo>
                    <a:lnTo>
                      <a:pt x="0" y="3762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IL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7" name="קבוצה 106"/>
              <p:cNvGrpSpPr/>
              <p:nvPr/>
            </p:nvGrpSpPr>
            <p:grpSpPr>
              <a:xfrm>
                <a:off x="6439951" y="384944"/>
                <a:ext cx="5554667" cy="6481460"/>
                <a:chOff x="6721335" y="114445"/>
                <a:chExt cx="6237127" cy="7277788"/>
              </a:xfrm>
            </p:grpSpPr>
            <p:sp>
              <p:nvSpPr>
                <p:cNvPr id="108" name="צורה חופשית 107"/>
                <p:cNvSpPr/>
                <p:nvPr/>
              </p:nvSpPr>
              <p:spPr>
                <a:xfrm>
                  <a:off x="6721335" y="114445"/>
                  <a:ext cx="6237127" cy="7277788"/>
                </a:xfrm>
                <a:custGeom>
                  <a:avLst/>
                  <a:gdLst>
                    <a:gd name="connsiteX0" fmla="*/ 0 w 5001394"/>
                    <a:gd name="connsiteY0" fmla="*/ 0 h 4435864"/>
                    <a:gd name="connsiteX1" fmla="*/ 3915238 w 5001394"/>
                    <a:gd name="connsiteY1" fmla="*/ 0 h 4435864"/>
                    <a:gd name="connsiteX2" fmla="*/ 3915238 w 5001394"/>
                    <a:gd name="connsiteY2" fmla="*/ 4319 h 4435864"/>
                    <a:gd name="connsiteX3" fmla="*/ 5001394 w 5001394"/>
                    <a:gd name="connsiteY3" fmla="*/ 2217933 h 4435864"/>
                    <a:gd name="connsiteX4" fmla="*/ 3915238 w 5001394"/>
                    <a:gd name="connsiteY4" fmla="*/ 4431548 h 4435864"/>
                    <a:gd name="connsiteX5" fmla="*/ 3915238 w 5001394"/>
                    <a:gd name="connsiteY5" fmla="*/ 4435863 h 4435864"/>
                    <a:gd name="connsiteX6" fmla="*/ 3913121 w 5001394"/>
                    <a:gd name="connsiteY6" fmla="*/ 4435863 h 4435864"/>
                    <a:gd name="connsiteX7" fmla="*/ 3913120 w 5001394"/>
                    <a:gd name="connsiteY7" fmla="*/ 4435864 h 4435864"/>
                    <a:gd name="connsiteX8" fmla="*/ 3913120 w 5001394"/>
                    <a:gd name="connsiteY8" fmla="*/ 4435863 h 4435864"/>
                    <a:gd name="connsiteX9" fmla="*/ 0 w 5001394"/>
                    <a:gd name="connsiteY9" fmla="*/ 4435863 h 443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1394" h="4435864">
                      <a:moveTo>
                        <a:pt x="0" y="0"/>
                      </a:moveTo>
                      <a:lnTo>
                        <a:pt x="3915238" y="0"/>
                      </a:lnTo>
                      <a:lnTo>
                        <a:pt x="3915238" y="4319"/>
                      </a:lnTo>
                      <a:lnTo>
                        <a:pt x="5001394" y="2217933"/>
                      </a:lnTo>
                      <a:lnTo>
                        <a:pt x="3915238" y="4431548"/>
                      </a:lnTo>
                      <a:lnTo>
                        <a:pt x="3915238" y="4435863"/>
                      </a:lnTo>
                      <a:lnTo>
                        <a:pt x="3913121" y="4435863"/>
                      </a:lnTo>
                      <a:lnTo>
                        <a:pt x="3913120" y="4435864"/>
                      </a:lnTo>
                      <a:lnTo>
                        <a:pt x="3913120" y="4435863"/>
                      </a:lnTo>
                      <a:lnTo>
                        <a:pt x="0" y="4435863"/>
                      </a:lnTo>
                      <a:close/>
                    </a:path>
                  </a:pathLst>
                </a:custGeom>
                <a:gradFill flip="none" rotWithShape="1">
                  <a:gsLst>
                    <a:gs pos="61000">
                      <a:schemeClr val="bg1">
                        <a:alpha val="0"/>
                      </a:schemeClr>
                    </a:gs>
                    <a:gs pos="0">
                      <a:schemeClr val="bg1">
                        <a:alpha val="6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9" name="Picture 2" descr="DALL·E 2024-10-24 20.29.04 - A realistic direct overhead view of a woman with black hair tied in a ponytail, wearing a blue shirt, as if the camera is positioned directly above he.webp [webp-to-jpg output image]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93164" l="4785" r="100000">
                              <a14:backgroundMark x1="35547" y1="19238" x2="34277" y2="20313"/>
                              <a14:backgroundMark x1="36719" y1="18457" x2="39844" y2="16797"/>
                              <a14:backgroundMark x1="41992" y1="16406" x2="41016" y2="17090"/>
                              <a14:backgroundMark x1="60840" y1="18066" x2="59277" y2="17383"/>
                              <a14:backgroundMark x1="37891" y1="18066" x2="39551" y2="18359"/>
                              <a14:backgroundMark x1="40430" y1="17871" x2="41113" y2="17480"/>
                              <a14:backgroundMark x1="62109" y1="10547" x2="62109" y2="10547"/>
                              <a14:backgroundMark x1="82831" y1="58469" x2="66589" y2="64501"/>
                              <a14:backgroundMark x1="89095" y1="13457" x2="57077" y2="3016"/>
                              <a14:backgroundMark x1="16009" y1="53596" x2="36195" y2="64037"/>
                              <a14:backgroundMark x1="20418" y1="75174" x2="40603" y2="85383"/>
                              <a14:backgroundMark x1="77958" y1="73086" x2="65661" y2="84687"/>
                              <a14:backgroundMark x1="63341" y1="62645" x2="61949" y2="68445"/>
                              <a14:backgroundMark x1="33179" y1="70302" x2="37587" y2="64733"/>
                              <a14:backgroundMark x1="39675" y1="68910" x2="39443" y2="64269"/>
                              <a14:backgroundMark x1="63805" y1="73086" x2="60325" y2="64733"/>
                              <a14:backgroundMark x1="62413" y1="74942" x2="58701" y2="6589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04" r="26900" b="33981"/>
                <a:stretch/>
              </p:blipFill>
              <p:spPr bwMode="auto">
                <a:xfrm rot="9000000">
                  <a:off x="8435602" y="1469327"/>
                  <a:ext cx="3599965" cy="45983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83" name="מחבר חץ ישר 82"/>
            <p:cNvCxnSpPr/>
            <p:nvPr/>
          </p:nvCxnSpPr>
          <p:spPr>
            <a:xfrm flipV="1">
              <a:off x="7386959" y="3311378"/>
              <a:ext cx="0" cy="18099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מחבר חץ ישר 87"/>
            <p:cNvCxnSpPr/>
            <p:nvPr/>
          </p:nvCxnSpPr>
          <p:spPr>
            <a:xfrm>
              <a:off x="7386959" y="5110616"/>
              <a:ext cx="3830970" cy="2142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159302" y="4287864"/>
                  <a:ext cx="851324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302" y="4287864"/>
                  <a:ext cx="85132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7778954" y="4617179"/>
                  <a:ext cx="91865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954" y="4617179"/>
                  <a:ext cx="918658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קבוצה 96"/>
            <p:cNvGrpSpPr/>
            <p:nvPr/>
          </p:nvGrpSpPr>
          <p:grpSpPr>
            <a:xfrm>
              <a:off x="9326303" y="4120542"/>
              <a:ext cx="1264025" cy="767459"/>
              <a:chOff x="9065740" y="3761417"/>
              <a:chExt cx="846802" cy="616173"/>
            </a:xfrm>
          </p:grpSpPr>
          <p:sp>
            <p:nvSpPr>
              <p:cNvPr id="103" name="אליפסה 102"/>
              <p:cNvSpPr/>
              <p:nvPr/>
            </p:nvSpPr>
            <p:spPr>
              <a:xfrm>
                <a:off x="9472541" y="4086007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אליפסה 103"/>
              <p:cNvSpPr/>
              <p:nvPr/>
            </p:nvSpPr>
            <p:spPr>
              <a:xfrm>
                <a:off x="9065740" y="4223741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אליפסה 104"/>
              <p:cNvSpPr/>
              <p:nvPr/>
            </p:nvSpPr>
            <p:spPr>
              <a:xfrm>
                <a:off x="9758693" y="3761417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8" name="קבוצה 97"/>
            <p:cNvGrpSpPr/>
            <p:nvPr/>
          </p:nvGrpSpPr>
          <p:grpSpPr>
            <a:xfrm>
              <a:off x="9360234" y="4176070"/>
              <a:ext cx="1145206" cy="1021429"/>
              <a:chOff x="9360234" y="4176070"/>
              <a:chExt cx="1145206" cy="1021429"/>
            </a:xfrm>
          </p:grpSpPr>
          <p:cxnSp>
            <p:nvCxnSpPr>
              <p:cNvPr id="100" name="מחבר ישר 99"/>
              <p:cNvCxnSpPr/>
              <p:nvPr/>
            </p:nvCxnSpPr>
            <p:spPr>
              <a:xfrm>
                <a:off x="9360234" y="4785393"/>
                <a:ext cx="0" cy="372585"/>
              </a:xfrm>
              <a:prstGeom prst="line">
                <a:avLst/>
              </a:prstGeom>
              <a:ln w="76200">
                <a:solidFill>
                  <a:srgbClr val="1CADE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מחבר ישר 100"/>
              <p:cNvCxnSpPr/>
              <p:nvPr/>
            </p:nvCxnSpPr>
            <p:spPr>
              <a:xfrm>
                <a:off x="10038983" y="4592810"/>
                <a:ext cx="0" cy="565167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מחבר ישר 101"/>
              <p:cNvCxnSpPr/>
              <p:nvPr/>
            </p:nvCxnSpPr>
            <p:spPr>
              <a:xfrm>
                <a:off x="10480632" y="4176070"/>
                <a:ext cx="24808" cy="1021429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D5258FC-0DA2-859F-C81D-74913574E513}"/>
                </a:ext>
              </a:extLst>
            </p:cNvPr>
            <p:cNvSpPr txBox="1"/>
            <p:nvPr/>
          </p:nvSpPr>
          <p:spPr>
            <a:xfrm>
              <a:off x="6988712" y="1122230"/>
              <a:ext cx="2313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>
                  <a:solidFill>
                    <a:schemeClr val="bg1"/>
                  </a:solidFill>
                </a:rPr>
                <a:t>Top-Down View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8444848" y="4104533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𝑟𝑖𝑔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1CADE4"/>
                  </a:solidFill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848" y="4104533"/>
                <a:ext cx="1362092" cy="491738"/>
              </a:xfrm>
              <a:prstGeom prst="rect">
                <a:avLst/>
              </a:prstGeom>
              <a:blipFill>
                <a:blip r:embed="rId1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10428538" y="4137181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538" y="4137181"/>
                <a:ext cx="1362092" cy="491738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9558454" y="4116406"/>
                <a:ext cx="120260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𝑛𝑜𝑠𝑒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454" y="4116406"/>
                <a:ext cx="120260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2145242" y="2740219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𝑟𝑖𝑔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1CADE4"/>
                  </a:solidFill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242" y="2740219"/>
                <a:ext cx="1362092" cy="491738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474325" y="2801280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325" y="2801280"/>
                <a:ext cx="1362092" cy="491738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895668" y="3082553"/>
                <a:ext cx="120260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𝑛𝑜𝑠𝑒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68" y="3082553"/>
                <a:ext cx="120260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מלבן 4096">
            <a:extLst>
              <a:ext uri="{FF2B5EF4-FFF2-40B4-BE49-F238E27FC236}">
                <a16:creationId xmlns:a16="http://schemas.microsoft.com/office/drawing/2014/main" id="{03889177-63F3-70AF-7F52-2742865F628E}"/>
              </a:ext>
            </a:extLst>
          </p:cNvPr>
          <p:cNvSpPr/>
          <p:nvPr/>
        </p:nvSpPr>
        <p:spPr>
          <a:xfrm>
            <a:off x="527796" y="4816480"/>
            <a:ext cx="10072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In </a:t>
            </a:r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these images, we can see a correlation between the X values of the eyes and nose, both in the top-down view and the input image. Although the X values are different due to the varying scale, the ratio between the lengths remains </a:t>
            </a:r>
            <a:r>
              <a:rPr lang="en-US" sz="2400" b="1" dirty="0" smtClean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identical</a:t>
            </a:r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.</a:t>
            </a:r>
            <a:endParaRPr lang="he-IL" sz="2400" b="1" dirty="0">
              <a:solidFill>
                <a:schemeClr val="bg1"/>
              </a:solidFill>
              <a:latin typeface="Abadi Extra Light" panose="020B02040201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7B27-9D17-9BE9-7508-0579C6E0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קבוצה 47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6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מלבן 56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קבוצה 57"/>
          <p:cNvGrpSpPr/>
          <p:nvPr/>
        </p:nvGrpSpPr>
        <p:grpSpPr>
          <a:xfrm>
            <a:off x="0" y="-529456"/>
            <a:ext cx="12190007" cy="6481460"/>
            <a:chOff x="0" y="384944"/>
            <a:chExt cx="12190007" cy="6481460"/>
          </a:xfrm>
        </p:grpSpPr>
        <p:grpSp>
          <p:nvGrpSpPr>
            <p:cNvPr id="59" name="Group 6">
              <a:extLst>
                <a:ext uri="{FF2B5EF4-FFF2-40B4-BE49-F238E27FC236}">
                  <a16:creationId xmlns:a16="http://schemas.microsoft.com/office/drawing/2014/main" id="{7F2C7582-68F3-B47C-8733-BBEAF43493FC}"/>
                </a:ext>
              </a:extLst>
            </p:cNvPr>
            <p:cNvGrpSpPr/>
            <p:nvPr/>
          </p:nvGrpSpPr>
          <p:grpSpPr>
            <a:xfrm>
              <a:off x="0" y="1043485"/>
              <a:ext cx="6152100" cy="4625795"/>
              <a:chOff x="0" y="1043485"/>
              <a:chExt cx="6152100" cy="4625795"/>
            </a:xfrm>
          </p:grpSpPr>
          <p:sp>
            <p:nvSpPr>
              <p:cNvPr id="119" name="Rectangle 11">
                <a:extLst>
                  <a:ext uri="{FF2B5EF4-FFF2-40B4-BE49-F238E27FC236}">
                    <a16:creationId xmlns:a16="http://schemas.microsoft.com/office/drawing/2014/main" id="{EFB586E7-1BBD-C9ED-1923-9DD027473388}"/>
                  </a:ext>
                </a:extLst>
              </p:cNvPr>
              <p:cNvSpPr/>
              <p:nvPr/>
            </p:nvSpPr>
            <p:spPr>
              <a:xfrm>
                <a:off x="23875" y="1599781"/>
                <a:ext cx="6128225" cy="4069499"/>
              </a:xfrm>
              <a:custGeom>
                <a:avLst/>
                <a:gdLst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863840 w 7863840"/>
                  <a:gd name="connsiteY2" fmla="*/ 155448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254240 w 7863840"/>
                  <a:gd name="connsiteY2" fmla="*/ 152400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76669"/>
                  <a:gd name="connsiteX1" fmla="*/ 7863840 w 7863840"/>
                  <a:gd name="connsiteY1" fmla="*/ 0 h 1576669"/>
                  <a:gd name="connsiteX2" fmla="*/ 7183126 w 7863840"/>
                  <a:gd name="connsiteY2" fmla="*/ 1576669 h 1576669"/>
                  <a:gd name="connsiteX3" fmla="*/ 0 w 7863840"/>
                  <a:gd name="connsiteY3" fmla="*/ 1554480 h 1576669"/>
                  <a:gd name="connsiteX4" fmla="*/ 0 w 7863840"/>
                  <a:gd name="connsiteY4" fmla="*/ 0 h 1576669"/>
                  <a:gd name="connsiteX0" fmla="*/ 0 w 7863840"/>
                  <a:gd name="connsiteY0" fmla="*/ 0 h 1569145"/>
                  <a:gd name="connsiteX1" fmla="*/ 7863840 w 7863840"/>
                  <a:gd name="connsiteY1" fmla="*/ 0 h 1569145"/>
                  <a:gd name="connsiteX2" fmla="*/ 7159422 w 7863840"/>
                  <a:gd name="connsiteY2" fmla="*/ 1569145 h 1569145"/>
                  <a:gd name="connsiteX3" fmla="*/ 0 w 7863840"/>
                  <a:gd name="connsiteY3" fmla="*/ 1554480 h 1569145"/>
                  <a:gd name="connsiteX4" fmla="*/ 0 w 7863840"/>
                  <a:gd name="connsiteY4" fmla="*/ 0 h 1569145"/>
                  <a:gd name="connsiteX0" fmla="*/ 0 w 8290521"/>
                  <a:gd name="connsiteY0" fmla="*/ 7524 h 1576669"/>
                  <a:gd name="connsiteX1" fmla="*/ 8290521 w 8290521"/>
                  <a:gd name="connsiteY1" fmla="*/ 0 h 1576669"/>
                  <a:gd name="connsiteX2" fmla="*/ 7159422 w 8290521"/>
                  <a:gd name="connsiteY2" fmla="*/ 1576669 h 1576669"/>
                  <a:gd name="connsiteX3" fmla="*/ 0 w 8290521"/>
                  <a:gd name="connsiteY3" fmla="*/ 1562004 h 1576669"/>
                  <a:gd name="connsiteX4" fmla="*/ 0 w 8290521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15048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7524 h 1576669"/>
                  <a:gd name="connsiteX1" fmla="*/ 8314226 w 8314226"/>
                  <a:gd name="connsiteY1" fmla="*/ 0 h 1576669"/>
                  <a:gd name="connsiteX2" fmla="*/ 7159422 w 8314226"/>
                  <a:gd name="connsiteY2" fmla="*/ 1576669 h 1576669"/>
                  <a:gd name="connsiteX3" fmla="*/ 0 w 8314226"/>
                  <a:gd name="connsiteY3" fmla="*/ 1562004 h 1576669"/>
                  <a:gd name="connsiteX4" fmla="*/ 0 w 8314226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7524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3762 h 1572907"/>
                  <a:gd name="connsiteX1" fmla="*/ 8314226 w 8314226"/>
                  <a:gd name="connsiteY1" fmla="*/ 0 h 1572907"/>
                  <a:gd name="connsiteX2" fmla="*/ 7159422 w 8314226"/>
                  <a:gd name="connsiteY2" fmla="*/ 1572907 h 1572907"/>
                  <a:gd name="connsiteX3" fmla="*/ 0 w 8314226"/>
                  <a:gd name="connsiteY3" fmla="*/ 1558242 h 1572907"/>
                  <a:gd name="connsiteX4" fmla="*/ 0 w 8314226"/>
                  <a:gd name="connsiteY4" fmla="*/ 3762 h 1572907"/>
                  <a:gd name="connsiteX0" fmla="*/ 0 w 8314226"/>
                  <a:gd name="connsiteY0" fmla="*/ 3762 h 1561621"/>
                  <a:gd name="connsiteX1" fmla="*/ 8314226 w 8314226"/>
                  <a:gd name="connsiteY1" fmla="*/ 0 h 1561621"/>
                  <a:gd name="connsiteX2" fmla="*/ 7171274 w 8314226"/>
                  <a:gd name="connsiteY2" fmla="*/ 1561621 h 1561621"/>
                  <a:gd name="connsiteX3" fmla="*/ 0 w 8314226"/>
                  <a:gd name="connsiteY3" fmla="*/ 1558242 h 1561621"/>
                  <a:gd name="connsiteX4" fmla="*/ 0 w 8314226"/>
                  <a:gd name="connsiteY4" fmla="*/ 3762 h 1561621"/>
                  <a:gd name="connsiteX0" fmla="*/ 0 w 8302374"/>
                  <a:gd name="connsiteY0" fmla="*/ 0 h 1557859"/>
                  <a:gd name="connsiteX1" fmla="*/ 8302374 w 8302374"/>
                  <a:gd name="connsiteY1" fmla="*/ 7524 h 1557859"/>
                  <a:gd name="connsiteX2" fmla="*/ 7171274 w 8302374"/>
                  <a:gd name="connsiteY2" fmla="*/ 1557859 h 1557859"/>
                  <a:gd name="connsiteX3" fmla="*/ 0 w 8302374"/>
                  <a:gd name="connsiteY3" fmla="*/ 1554480 h 1557859"/>
                  <a:gd name="connsiteX4" fmla="*/ 0 w 8302374"/>
                  <a:gd name="connsiteY4" fmla="*/ 0 h 1557859"/>
                  <a:gd name="connsiteX0" fmla="*/ 0 w 8302374"/>
                  <a:gd name="connsiteY0" fmla="*/ 3762 h 1561621"/>
                  <a:gd name="connsiteX1" fmla="*/ 8302374 w 8302374"/>
                  <a:gd name="connsiteY1" fmla="*/ 0 h 1561621"/>
                  <a:gd name="connsiteX2" fmla="*/ 7171274 w 8302374"/>
                  <a:gd name="connsiteY2" fmla="*/ 1561621 h 1561621"/>
                  <a:gd name="connsiteX3" fmla="*/ 0 w 8302374"/>
                  <a:gd name="connsiteY3" fmla="*/ 1558242 h 1561621"/>
                  <a:gd name="connsiteX4" fmla="*/ 0 w 8302374"/>
                  <a:gd name="connsiteY4" fmla="*/ 3762 h 156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2374" h="1561621">
                    <a:moveTo>
                      <a:pt x="0" y="3762"/>
                    </a:moveTo>
                    <a:lnTo>
                      <a:pt x="8302374" y="0"/>
                    </a:lnTo>
                    <a:lnTo>
                      <a:pt x="7171274" y="1561621"/>
                    </a:lnTo>
                    <a:lnTo>
                      <a:pt x="0" y="1558242"/>
                    </a:lnTo>
                    <a:lnTo>
                      <a:pt x="0" y="3762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06EF594-A827-24D5-DD27-90BB24E7D313}"/>
                  </a:ext>
                </a:extLst>
              </p:cNvPr>
              <p:cNvSpPr txBox="1"/>
              <p:nvPr/>
            </p:nvSpPr>
            <p:spPr>
              <a:xfrm>
                <a:off x="0" y="1043485"/>
                <a:ext cx="1756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US" sz="2400" dirty="0">
                    <a:solidFill>
                      <a:schemeClr val="bg1"/>
                    </a:solidFill>
                  </a:rPr>
                  <a:t>Input Image</a:t>
                </a:r>
                <a:endParaRPr lang="en-IL" sz="2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0" name="תמונה 59"/>
            <p:cNvPicPr>
              <a:picLocks noChangeAspect="1"/>
            </p:cNvPicPr>
            <p:nvPr/>
          </p:nvPicPr>
          <p:blipFill rotWithShape="1">
            <a:blip r:embed="rId3"/>
            <a:srcRect l="20255" b="45791"/>
            <a:stretch/>
          </p:blipFill>
          <p:spPr>
            <a:xfrm>
              <a:off x="575914" y="2026399"/>
              <a:ext cx="5154558" cy="2805201"/>
            </a:xfrm>
            <a:prstGeom prst="rect">
              <a:avLst/>
            </a:prstGeom>
          </p:spPr>
        </p:pic>
        <p:cxnSp>
          <p:nvCxnSpPr>
            <p:cNvPr id="67" name="מחבר חץ ישר 66"/>
            <p:cNvCxnSpPr/>
            <p:nvPr/>
          </p:nvCxnSpPr>
          <p:spPr>
            <a:xfrm>
              <a:off x="720584" y="3759212"/>
              <a:ext cx="3458057" cy="3562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616415" y="3777025"/>
                  <a:ext cx="1577889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15" y="3777025"/>
                  <a:ext cx="15778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מחבר חץ ישר 79"/>
            <p:cNvCxnSpPr/>
            <p:nvPr/>
          </p:nvCxnSpPr>
          <p:spPr>
            <a:xfrm flipH="1" flipV="1">
              <a:off x="918819" y="2520139"/>
              <a:ext cx="35851" cy="17305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36357" y="2806712"/>
                  <a:ext cx="768453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he-IL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57" y="2806712"/>
                  <a:ext cx="76845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קבוצה 82"/>
            <p:cNvGrpSpPr/>
            <p:nvPr/>
          </p:nvGrpSpPr>
          <p:grpSpPr>
            <a:xfrm>
              <a:off x="2696470" y="3130262"/>
              <a:ext cx="1100141" cy="177253"/>
              <a:chOff x="9065740" y="4223741"/>
              <a:chExt cx="954890" cy="153850"/>
            </a:xfrm>
          </p:grpSpPr>
          <p:sp>
            <p:nvSpPr>
              <p:cNvPr id="116" name="אליפסה 115"/>
              <p:cNvSpPr/>
              <p:nvPr/>
            </p:nvSpPr>
            <p:spPr>
              <a:xfrm>
                <a:off x="9570218" y="4223742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אליפסה 116"/>
              <p:cNvSpPr/>
              <p:nvPr/>
            </p:nvSpPr>
            <p:spPr>
              <a:xfrm>
                <a:off x="9065740" y="4223741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אליפסה 117"/>
              <p:cNvSpPr/>
              <p:nvPr/>
            </p:nvSpPr>
            <p:spPr>
              <a:xfrm>
                <a:off x="9866781" y="4223741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8" name="קבוצה 87"/>
            <p:cNvGrpSpPr/>
            <p:nvPr/>
          </p:nvGrpSpPr>
          <p:grpSpPr>
            <a:xfrm>
              <a:off x="2819938" y="3232224"/>
              <a:ext cx="896658" cy="501739"/>
              <a:chOff x="9033807" y="4725192"/>
              <a:chExt cx="1383481" cy="592071"/>
            </a:xfrm>
          </p:grpSpPr>
          <p:cxnSp>
            <p:nvCxnSpPr>
              <p:cNvPr id="113" name="מחבר ישר 112"/>
              <p:cNvCxnSpPr/>
              <p:nvPr/>
            </p:nvCxnSpPr>
            <p:spPr>
              <a:xfrm>
                <a:off x="9033807" y="4725192"/>
                <a:ext cx="0" cy="592071"/>
              </a:xfrm>
              <a:prstGeom prst="line">
                <a:avLst/>
              </a:prstGeom>
              <a:ln w="76200">
                <a:solidFill>
                  <a:srgbClr val="1CADE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מחבר ישר 113"/>
              <p:cNvCxnSpPr/>
              <p:nvPr/>
            </p:nvCxnSpPr>
            <p:spPr>
              <a:xfrm>
                <a:off x="9937701" y="4725192"/>
                <a:ext cx="0" cy="592071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מחבר ישר 114"/>
              <p:cNvCxnSpPr/>
              <p:nvPr/>
            </p:nvCxnSpPr>
            <p:spPr>
              <a:xfrm>
                <a:off x="10417288" y="4725192"/>
                <a:ext cx="0" cy="592071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קבוצה 93"/>
            <p:cNvGrpSpPr/>
            <p:nvPr/>
          </p:nvGrpSpPr>
          <p:grpSpPr>
            <a:xfrm>
              <a:off x="6061782" y="384944"/>
              <a:ext cx="6128225" cy="6481460"/>
              <a:chOff x="6061782" y="384944"/>
              <a:chExt cx="6128225" cy="6481460"/>
            </a:xfrm>
          </p:grpSpPr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4B3CA29E-7E30-A730-C12A-37485DA204AC}"/>
                  </a:ext>
                </a:extLst>
              </p:cNvPr>
              <p:cNvSpPr/>
              <p:nvPr/>
            </p:nvSpPr>
            <p:spPr>
              <a:xfrm rot="10800000">
                <a:off x="6061782" y="1599780"/>
                <a:ext cx="6128225" cy="4069499"/>
              </a:xfrm>
              <a:custGeom>
                <a:avLst/>
                <a:gdLst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863840 w 7863840"/>
                  <a:gd name="connsiteY2" fmla="*/ 155448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54480"/>
                  <a:gd name="connsiteX1" fmla="*/ 7863840 w 7863840"/>
                  <a:gd name="connsiteY1" fmla="*/ 0 h 1554480"/>
                  <a:gd name="connsiteX2" fmla="*/ 7254240 w 7863840"/>
                  <a:gd name="connsiteY2" fmla="*/ 1524000 h 1554480"/>
                  <a:gd name="connsiteX3" fmla="*/ 0 w 7863840"/>
                  <a:gd name="connsiteY3" fmla="*/ 1554480 h 1554480"/>
                  <a:gd name="connsiteX4" fmla="*/ 0 w 7863840"/>
                  <a:gd name="connsiteY4" fmla="*/ 0 h 1554480"/>
                  <a:gd name="connsiteX0" fmla="*/ 0 w 7863840"/>
                  <a:gd name="connsiteY0" fmla="*/ 0 h 1576669"/>
                  <a:gd name="connsiteX1" fmla="*/ 7863840 w 7863840"/>
                  <a:gd name="connsiteY1" fmla="*/ 0 h 1576669"/>
                  <a:gd name="connsiteX2" fmla="*/ 7183126 w 7863840"/>
                  <a:gd name="connsiteY2" fmla="*/ 1576669 h 1576669"/>
                  <a:gd name="connsiteX3" fmla="*/ 0 w 7863840"/>
                  <a:gd name="connsiteY3" fmla="*/ 1554480 h 1576669"/>
                  <a:gd name="connsiteX4" fmla="*/ 0 w 7863840"/>
                  <a:gd name="connsiteY4" fmla="*/ 0 h 1576669"/>
                  <a:gd name="connsiteX0" fmla="*/ 0 w 7863840"/>
                  <a:gd name="connsiteY0" fmla="*/ 0 h 1569145"/>
                  <a:gd name="connsiteX1" fmla="*/ 7863840 w 7863840"/>
                  <a:gd name="connsiteY1" fmla="*/ 0 h 1569145"/>
                  <a:gd name="connsiteX2" fmla="*/ 7159422 w 7863840"/>
                  <a:gd name="connsiteY2" fmla="*/ 1569145 h 1569145"/>
                  <a:gd name="connsiteX3" fmla="*/ 0 w 7863840"/>
                  <a:gd name="connsiteY3" fmla="*/ 1554480 h 1569145"/>
                  <a:gd name="connsiteX4" fmla="*/ 0 w 7863840"/>
                  <a:gd name="connsiteY4" fmla="*/ 0 h 1569145"/>
                  <a:gd name="connsiteX0" fmla="*/ 0 w 8290521"/>
                  <a:gd name="connsiteY0" fmla="*/ 7524 h 1576669"/>
                  <a:gd name="connsiteX1" fmla="*/ 8290521 w 8290521"/>
                  <a:gd name="connsiteY1" fmla="*/ 0 h 1576669"/>
                  <a:gd name="connsiteX2" fmla="*/ 7159422 w 8290521"/>
                  <a:gd name="connsiteY2" fmla="*/ 1576669 h 1576669"/>
                  <a:gd name="connsiteX3" fmla="*/ 0 w 8290521"/>
                  <a:gd name="connsiteY3" fmla="*/ 1562004 h 1576669"/>
                  <a:gd name="connsiteX4" fmla="*/ 0 w 8290521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15048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7524 h 1576669"/>
                  <a:gd name="connsiteX1" fmla="*/ 8314226 w 8314226"/>
                  <a:gd name="connsiteY1" fmla="*/ 0 h 1576669"/>
                  <a:gd name="connsiteX2" fmla="*/ 7159422 w 8314226"/>
                  <a:gd name="connsiteY2" fmla="*/ 1576669 h 1576669"/>
                  <a:gd name="connsiteX3" fmla="*/ 0 w 8314226"/>
                  <a:gd name="connsiteY3" fmla="*/ 1562004 h 1576669"/>
                  <a:gd name="connsiteX4" fmla="*/ 0 w 8314226"/>
                  <a:gd name="connsiteY4" fmla="*/ 7524 h 1576669"/>
                  <a:gd name="connsiteX0" fmla="*/ 0 w 8314226"/>
                  <a:gd name="connsiteY0" fmla="*/ 0 h 1569145"/>
                  <a:gd name="connsiteX1" fmla="*/ 8314226 w 8314226"/>
                  <a:gd name="connsiteY1" fmla="*/ 7524 h 1569145"/>
                  <a:gd name="connsiteX2" fmla="*/ 7159422 w 8314226"/>
                  <a:gd name="connsiteY2" fmla="*/ 1569145 h 1569145"/>
                  <a:gd name="connsiteX3" fmla="*/ 0 w 8314226"/>
                  <a:gd name="connsiteY3" fmla="*/ 1554480 h 1569145"/>
                  <a:gd name="connsiteX4" fmla="*/ 0 w 8314226"/>
                  <a:gd name="connsiteY4" fmla="*/ 0 h 1569145"/>
                  <a:gd name="connsiteX0" fmla="*/ 0 w 8314226"/>
                  <a:gd name="connsiteY0" fmla="*/ 3762 h 1572907"/>
                  <a:gd name="connsiteX1" fmla="*/ 8314226 w 8314226"/>
                  <a:gd name="connsiteY1" fmla="*/ 0 h 1572907"/>
                  <a:gd name="connsiteX2" fmla="*/ 7159422 w 8314226"/>
                  <a:gd name="connsiteY2" fmla="*/ 1572907 h 1572907"/>
                  <a:gd name="connsiteX3" fmla="*/ 0 w 8314226"/>
                  <a:gd name="connsiteY3" fmla="*/ 1558242 h 1572907"/>
                  <a:gd name="connsiteX4" fmla="*/ 0 w 8314226"/>
                  <a:gd name="connsiteY4" fmla="*/ 3762 h 1572907"/>
                  <a:gd name="connsiteX0" fmla="*/ 0 w 8314226"/>
                  <a:gd name="connsiteY0" fmla="*/ 3762 h 1561621"/>
                  <a:gd name="connsiteX1" fmla="*/ 8314226 w 8314226"/>
                  <a:gd name="connsiteY1" fmla="*/ 0 h 1561621"/>
                  <a:gd name="connsiteX2" fmla="*/ 7171274 w 8314226"/>
                  <a:gd name="connsiteY2" fmla="*/ 1561621 h 1561621"/>
                  <a:gd name="connsiteX3" fmla="*/ 0 w 8314226"/>
                  <a:gd name="connsiteY3" fmla="*/ 1558242 h 1561621"/>
                  <a:gd name="connsiteX4" fmla="*/ 0 w 8314226"/>
                  <a:gd name="connsiteY4" fmla="*/ 3762 h 1561621"/>
                  <a:gd name="connsiteX0" fmla="*/ 0 w 8302374"/>
                  <a:gd name="connsiteY0" fmla="*/ 0 h 1557859"/>
                  <a:gd name="connsiteX1" fmla="*/ 8302374 w 8302374"/>
                  <a:gd name="connsiteY1" fmla="*/ 7524 h 1557859"/>
                  <a:gd name="connsiteX2" fmla="*/ 7171274 w 8302374"/>
                  <a:gd name="connsiteY2" fmla="*/ 1557859 h 1557859"/>
                  <a:gd name="connsiteX3" fmla="*/ 0 w 8302374"/>
                  <a:gd name="connsiteY3" fmla="*/ 1554480 h 1557859"/>
                  <a:gd name="connsiteX4" fmla="*/ 0 w 8302374"/>
                  <a:gd name="connsiteY4" fmla="*/ 0 h 1557859"/>
                  <a:gd name="connsiteX0" fmla="*/ 0 w 8302374"/>
                  <a:gd name="connsiteY0" fmla="*/ 3762 h 1561621"/>
                  <a:gd name="connsiteX1" fmla="*/ 8302374 w 8302374"/>
                  <a:gd name="connsiteY1" fmla="*/ 0 h 1561621"/>
                  <a:gd name="connsiteX2" fmla="*/ 7171274 w 8302374"/>
                  <a:gd name="connsiteY2" fmla="*/ 1561621 h 1561621"/>
                  <a:gd name="connsiteX3" fmla="*/ 0 w 8302374"/>
                  <a:gd name="connsiteY3" fmla="*/ 1558242 h 1561621"/>
                  <a:gd name="connsiteX4" fmla="*/ 0 w 8302374"/>
                  <a:gd name="connsiteY4" fmla="*/ 3762 h 156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2374" h="1561621">
                    <a:moveTo>
                      <a:pt x="0" y="3762"/>
                    </a:moveTo>
                    <a:lnTo>
                      <a:pt x="8302374" y="0"/>
                    </a:lnTo>
                    <a:lnTo>
                      <a:pt x="7171274" y="1561621"/>
                    </a:lnTo>
                    <a:lnTo>
                      <a:pt x="0" y="1558242"/>
                    </a:lnTo>
                    <a:lnTo>
                      <a:pt x="0" y="3762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IL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0" name="קבוצה 109"/>
              <p:cNvGrpSpPr/>
              <p:nvPr/>
            </p:nvGrpSpPr>
            <p:grpSpPr>
              <a:xfrm>
                <a:off x="6439951" y="384944"/>
                <a:ext cx="5554667" cy="6481460"/>
                <a:chOff x="6721335" y="114445"/>
                <a:chExt cx="6237127" cy="7277788"/>
              </a:xfrm>
            </p:grpSpPr>
            <p:sp>
              <p:nvSpPr>
                <p:cNvPr id="111" name="צורה חופשית 110"/>
                <p:cNvSpPr/>
                <p:nvPr/>
              </p:nvSpPr>
              <p:spPr>
                <a:xfrm>
                  <a:off x="6721335" y="114445"/>
                  <a:ext cx="6237127" cy="7277788"/>
                </a:xfrm>
                <a:custGeom>
                  <a:avLst/>
                  <a:gdLst>
                    <a:gd name="connsiteX0" fmla="*/ 0 w 5001394"/>
                    <a:gd name="connsiteY0" fmla="*/ 0 h 4435864"/>
                    <a:gd name="connsiteX1" fmla="*/ 3915238 w 5001394"/>
                    <a:gd name="connsiteY1" fmla="*/ 0 h 4435864"/>
                    <a:gd name="connsiteX2" fmla="*/ 3915238 w 5001394"/>
                    <a:gd name="connsiteY2" fmla="*/ 4319 h 4435864"/>
                    <a:gd name="connsiteX3" fmla="*/ 5001394 w 5001394"/>
                    <a:gd name="connsiteY3" fmla="*/ 2217933 h 4435864"/>
                    <a:gd name="connsiteX4" fmla="*/ 3915238 w 5001394"/>
                    <a:gd name="connsiteY4" fmla="*/ 4431548 h 4435864"/>
                    <a:gd name="connsiteX5" fmla="*/ 3915238 w 5001394"/>
                    <a:gd name="connsiteY5" fmla="*/ 4435863 h 4435864"/>
                    <a:gd name="connsiteX6" fmla="*/ 3913121 w 5001394"/>
                    <a:gd name="connsiteY6" fmla="*/ 4435863 h 4435864"/>
                    <a:gd name="connsiteX7" fmla="*/ 3913120 w 5001394"/>
                    <a:gd name="connsiteY7" fmla="*/ 4435864 h 4435864"/>
                    <a:gd name="connsiteX8" fmla="*/ 3913120 w 5001394"/>
                    <a:gd name="connsiteY8" fmla="*/ 4435863 h 4435864"/>
                    <a:gd name="connsiteX9" fmla="*/ 0 w 5001394"/>
                    <a:gd name="connsiteY9" fmla="*/ 4435863 h 443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1394" h="4435864">
                      <a:moveTo>
                        <a:pt x="0" y="0"/>
                      </a:moveTo>
                      <a:lnTo>
                        <a:pt x="3915238" y="0"/>
                      </a:lnTo>
                      <a:lnTo>
                        <a:pt x="3915238" y="4319"/>
                      </a:lnTo>
                      <a:lnTo>
                        <a:pt x="5001394" y="2217933"/>
                      </a:lnTo>
                      <a:lnTo>
                        <a:pt x="3915238" y="4431548"/>
                      </a:lnTo>
                      <a:lnTo>
                        <a:pt x="3915238" y="4435863"/>
                      </a:lnTo>
                      <a:lnTo>
                        <a:pt x="3913121" y="4435863"/>
                      </a:lnTo>
                      <a:lnTo>
                        <a:pt x="3913120" y="4435864"/>
                      </a:lnTo>
                      <a:lnTo>
                        <a:pt x="3913120" y="4435863"/>
                      </a:lnTo>
                      <a:lnTo>
                        <a:pt x="0" y="4435863"/>
                      </a:lnTo>
                      <a:close/>
                    </a:path>
                  </a:pathLst>
                </a:custGeom>
                <a:gradFill flip="none" rotWithShape="1">
                  <a:gsLst>
                    <a:gs pos="61000">
                      <a:schemeClr val="bg1">
                        <a:alpha val="0"/>
                      </a:schemeClr>
                    </a:gs>
                    <a:gs pos="0">
                      <a:schemeClr val="bg1">
                        <a:alpha val="63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2" name="Picture 2" descr="DALL·E 2024-10-24 20.29.04 - A realistic direct overhead view of a woman with black hair tied in a ponytail, wearing a blue shirt, as if the camera is positioned directly above he.webp [webp-to-jpg output image]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93164" l="4785" r="100000">
                              <a14:backgroundMark x1="35547" y1="19238" x2="34277" y2="20313"/>
                              <a14:backgroundMark x1="36719" y1="18457" x2="39844" y2="16797"/>
                              <a14:backgroundMark x1="41992" y1="16406" x2="41016" y2="17090"/>
                              <a14:backgroundMark x1="60840" y1="18066" x2="59277" y2="17383"/>
                              <a14:backgroundMark x1="37891" y1="18066" x2="39551" y2="18359"/>
                              <a14:backgroundMark x1="40430" y1="17871" x2="41113" y2="17480"/>
                              <a14:backgroundMark x1="62109" y1="10547" x2="62109" y2="10547"/>
                              <a14:backgroundMark x1="82831" y1="58469" x2="66589" y2="64501"/>
                              <a14:backgroundMark x1="89095" y1="13457" x2="57077" y2="3016"/>
                              <a14:backgroundMark x1="16009" y1="53596" x2="36195" y2="64037"/>
                              <a14:backgroundMark x1="20418" y1="75174" x2="40603" y2="85383"/>
                              <a14:backgroundMark x1="77958" y1="73086" x2="65661" y2="84687"/>
                              <a14:backgroundMark x1="63341" y1="62645" x2="61949" y2="68445"/>
                              <a14:backgroundMark x1="33179" y1="70302" x2="37587" y2="64733"/>
                              <a14:backgroundMark x1="39675" y1="68910" x2="39443" y2="64269"/>
                              <a14:backgroundMark x1="63805" y1="73086" x2="60325" y2="64733"/>
                              <a14:backgroundMark x1="62413" y1="74942" x2="58701" y2="6589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04" r="26900" b="33981"/>
                <a:stretch/>
              </p:blipFill>
              <p:spPr bwMode="auto">
                <a:xfrm rot="9000000">
                  <a:off x="8435602" y="1469327"/>
                  <a:ext cx="3599965" cy="45983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96" name="מחבר חץ ישר 95"/>
            <p:cNvCxnSpPr/>
            <p:nvPr/>
          </p:nvCxnSpPr>
          <p:spPr>
            <a:xfrm flipV="1">
              <a:off x="7386959" y="3311378"/>
              <a:ext cx="0" cy="18099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מחבר חץ ישר 96"/>
            <p:cNvCxnSpPr/>
            <p:nvPr/>
          </p:nvCxnSpPr>
          <p:spPr>
            <a:xfrm>
              <a:off x="7386959" y="5110616"/>
              <a:ext cx="3830970" cy="2142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7159302" y="4287864"/>
                  <a:ext cx="851324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302" y="4287864"/>
                  <a:ext cx="85132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7778954" y="4617179"/>
                  <a:ext cx="91865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954" y="4617179"/>
                  <a:ext cx="918658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קבוצה 99"/>
            <p:cNvGrpSpPr/>
            <p:nvPr/>
          </p:nvGrpSpPr>
          <p:grpSpPr>
            <a:xfrm>
              <a:off x="9326303" y="4120542"/>
              <a:ext cx="1264025" cy="767459"/>
              <a:chOff x="9065740" y="3761417"/>
              <a:chExt cx="846802" cy="616173"/>
            </a:xfrm>
          </p:grpSpPr>
          <p:sp>
            <p:nvSpPr>
              <p:cNvPr id="106" name="אליפסה 105"/>
              <p:cNvSpPr/>
              <p:nvPr/>
            </p:nvSpPr>
            <p:spPr>
              <a:xfrm>
                <a:off x="9472541" y="4086007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אליפסה 106"/>
              <p:cNvSpPr/>
              <p:nvPr/>
            </p:nvSpPr>
            <p:spPr>
              <a:xfrm>
                <a:off x="9065740" y="4223741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אליפסה 107"/>
              <p:cNvSpPr/>
              <p:nvPr/>
            </p:nvSpPr>
            <p:spPr>
              <a:xfrm>
                <a:off x="9758693" y="3761417"/>
                <a:ext cx="153849" cy="153849"/>
              </a:xfrm>
              <a:prstGeom prst="ellipse">
                <a:avLst/>
              </a:pr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קבוצה 100"/>
            <p:cNvGrpSpPr/>
            <p:nvPr/>
          </p:nvGrpSpPr>
          <p:grpSpPr>
            <a:xfrm>
              <a:off x="9360234" y="4176070"/>
              <a:ext cx="1145206" cy="1021429"/>
              <a:chOff x="9360234" y="4176070"/>
              <a:chExt cx="1145206" cy="1021429"/>
            </a:xfrm>
          </p:grpSpPr>
          <p:cxnSp>
            <p:nvCxnSpPr>
              <p:cNvPr id="103" name="מחבר ישר 102"/>
              <p:cNvCxnSpPr/>
              <p:nvPr/>
            </p:nvCxnSpPr>
            <p:spPr>
              <a:xfrm>
                <a:off x="9360234" y="4785393"/>
                <a:ext cx="0" cy="372585"/>
              </a:xfrm>
              <a:prstGeom prst="line">
                <a:avLst/>
              </a:prstGeom>
              <a:ln w="76200">
                <a:solidFill>
                  <a:srgbClr val="1CADE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מחבר ישר 103"/>
              <p:cNvCxnSpPr/>
              <p:nvPr/>
            </p:nvCxnSpPr>
            <p:spPr>
              <a:xfrm>
                <a:off x="10038983" y="4592810"/>
                <a:ext cx="0" cy="565167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מחבר ישר 104"/>
              <p:cNvCxnSpPr/>
              <p:nvPr/>
            </p:nvCxnSpPr>
            <p:spPr>
              <a:xfrm>
                <a:off x="10480632" y="4176070"/>
                <a:ext cx="24808" cy="1021429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5258FC-0DA2-859F-C81D-74913574E513}"/>
                </a:ext>
              </a:extLst>
            </p:cNvPr>
            <p:cNvSpPr txBox="1"/>
            <p:nvPr/>
          </p:nvSpPr>
          <p:spPr>
            <a:xfrm>
              <a:off x="6988712" y="1122230"/>
              <a:ext cx="2313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>
                  <a:solidFill>
                    <a:schemeClr val="bg1"/>
                  </a:solidFill>
                </a:rPr>
                <a:t>Top-Down View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8444848" y="4104533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𝑟𝑖𝑔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1CADE4"/>
                  </a:solidFill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848" y="4104533"/>
                <a:ext cx="1362092" cy="491738"/>
              </a:xfrm>
              <a:prstGeom prst="rect">
                <a:avLst/>
              </a:prstGeom>
              <a:blipFill>
                <a:blip r:embed="rId1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0428538" y="4137181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538" y="4137181"/>
                <a:ext cx="1362092" cy="491738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9558454" y="4116406"/>
                <a:ext cx="120260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𝑛𝑜𝑠𝑒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454" y="4116406"/>
                <a:ext cx="120260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2145242" y="2740219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𝑟𝑖𝑔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1CADE4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242" y="2740219"/>
                <a:ext cx="1362092" cy="491738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474325" y="2801280"/>
                <a:ext cx="1362092" cy="4917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325" y="2801280"/>
                <a:ext cx="1362092" cy="491738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2895668" y="3082553"/>
                <a:ext cx="120260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𝑛𝑜𝑠𝑒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68" y="3082553"/>
                <a:ext cx="120260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מלבן 4096">
                <a:extLst>
                  <a:ext uri="{FF2B5EF4-FFF2-40B4-BE49-F238E27FC236}">
                    <a16:creationId xmlns:a16="http://schemas.microsoft.com/office/drawing/2014/main" id="{03889177-63F3-70AF-7F52-2742865F628E}"/>
                  </a:ext>
                </a:extLst>
              </p:cNvPr>
              <p:cNvSpPr/>
              <p:nvPr/>
            </p:nvSpPr>
            <p:spPr>
              <a:xfrm>
                <a:off x="527796" y="4816480"/>
                <a:ext cx="10072312" cy="2174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b="1" dirty="0" smtClean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So</a:t>
                </a:r>
                <a:r>
                  <a:rPr lang="en-US" sz="2400" b="1" dirty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: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𝑙𝑒𝑓𝑡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𝑒𝑦𝑒</m:t>
                            </m:r>
                          </m:sub>
                        </m:sSub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𝑛𝑜𝑠𝑒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𝑛𝑜𝑠𝑒</m:t>
                            </m:r>
                          </m:sub>
                        </m:sSub>
                        <m:r>
                          <a:rPr lang="en-US" sz="2400" b="1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𝑟𝑖𝑔</m:t>
                            </m:r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h</m:t>
                            </m:r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2400" b="1">
                                <a:solidFill>
                                  <a:srgbClr val="1CADE4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𝑒𝑦𝑒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in the picture [1]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𝑙𝑒𝑓𝑡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𝑒𝑦𝑒</m:t>
                            </m:r>
                          </m:sub>
                        </m:sSub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𝑛𝑜𝑠𝑒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𝑛𝑜𝑠𝑒</m:t>
                            </m:r>
                          </m:sub>
                        </m:sSub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𝑟𝑖𝑔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h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24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𝑒𝑦𝑒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in reality [2].</a:t>
                </a:r>
              </a:p>
              <a:p>
                <a:pPr algn="l"/>
                <a:r>
                  <a:rPr lang="en-US" sz="2400" b="1" dirty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We denote this ratio by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Tet, in short - T.  </a:t>
                </a:r>
                <a:endParaRPr lang="en-US" sz="2400" b="1" dirty="0">
                  <a:solidFill>
                    <a:schemeClr val="bg1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just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>
                  <a:solidFill>
                    <a:schemeClr val="bg1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just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he-IL" sz="2400" b="1" dirty="0">
                  <a:solidFill>
                    <a:schemeClr val="bg1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7" name="מלבן 4096">
                <a:extLst>
                  <a:ext uri="{FF2B5EF4-FFF2-40B4-BE49-F238E27FC236}">
                    <a16:creationId xmlns:a16="http://schemas.microsoft.com/office/drawing/2014/main" id="{03889177-63F3-70AF-7F52-2742865F6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6" y="4816480"/>
                <a:ext cx="10072312" cy="2174378"/>
              </a:xfrm>
              <a:prstGeom prst="rect">
                <a:avLst/>
              </a:prstGeom>
              <a:blipFill>
                <a:blip r:embed="rId16"/>
                <a:stretch>
                  <a:fillRect l="-969" b="-53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מלבן 127"/>
          <p:cNvSpPr/>
          <p:nvPr/>
        </p:nvSpPr>
        <p:spPr>
          <a:xfrm>
            <a:off x="2819938" y="2160866"/>
            <a:ext cx="585829" cy="20932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9" name="מלבן 128"/>
          <p:cNvSpPr/>
          <p:nvPr/>
        </p:nvSpPr>
        <p:spPr>
          <a:xfrm>
            <a:off x="9401074" y="3744764"/>
            <a:ext cx="585829" cy="20932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0" name="מלבן 129"/>
          <p:cNvSpPr/>
          <p:nvPr/>
        </p:nvSpPr>
        <p:spPr>
          <a:xfrm>
            <a:off x="10088417" y="3735210"/>
            <a:ext cx="379333" cy="1845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1" name="מלבן 130"/>
          <p:cNvSpPr/>
          <p:nvPr/>
        </p:nvSpPr>
        <p:spPr>
          <a:xfrm>
            <a:off x="3430927" y="2182708"/>
            <a:ext cx="262692" cy="2142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04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6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מלבן 6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943486"/>
                <a:ext cx="7513546" cy="4645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32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As </a:t>
                </a:r>
                <a:r>
                  <a:rPr lang="en-US" sz="32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we saw above, given an image, we can calculate Tet. I </a:t>
                </a:r>
                <a:r>
                  <a:rPr lang="en-US" sz="32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estimated </a:t>
                </a:r>
                <a:r>
                  <a:rPr lang="en-US" sz="32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Beta through experiments conducted with images generated by BLENDER.  </a:t>
                </a:r>
              </a:p>
              <a:p>
                <a:pPr algn="l" rtl="0"/>
                <a:r>
                  <a:rPr lang="en-US" sz="3200" b="1" dirty="0">
                    <a:solidFill>
                      <a:srgbClr val="1CADE4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Claim: </a:t>
                </a:r>
              </a:p>
              <a:p>
                <a:pPr algn="l" rtl="0"/>
                <a:r>
                  <a:rPr lang="en-US" sz="3200" b="1" dirty="0">
                    <a:solidFill>
                      <a:srgbClr val="1CADE4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Given Tet and Beta, we can estimate </a:t>
                </a:r>
                <a:r>
                  <a:rPr lang="en-US" sz="3200" b="1" dirty="0" smtClean="0">
                    <a:solidFill>
                      <a:srgbClr val="1CADE4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Alpha, by using the formula: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solidFill>
                            <a:srgbClr val="1CADE4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US" sz="3200" b="1" i="1">
                          <a:solidFill>
                            <a:srgbClr val="1CADE4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1CADE4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𝒕𝒂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rgbClr val="1CADE4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solidFill>
                                            <a:srgbClr val="1CADE4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>
                                          <a:solidFill>
                                            <a:srgbClr val="1CADE4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3200" b="1">
                                          <a:solidFill>
                                            <a:srgbClr val="1CADE4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3200" b="1">
                              <a:solidFill>
                                <a:srgbClr val="1CADE4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3200" b="1" i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  <m: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</m:t>
                              </m:r>
                              <m: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𝑇</m:t>
                              </m:r>
                              <m: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3200" b="1">
                                  <a:solidFill>
                                    <a:srgbClr val="1CADE4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1CADE4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943486"/>
                <a:ext cx="7513546" cy="4645952"/>
              </a:xfrm>
              <a:prstGeom prst="rect">
                <a:avLst/>
              </a:prstGeom>
              <a:blipFill>
                <a:blip r:embed="rId3"/>
                <a:stretch>
                  <a:fillRect l="-2028" t="-17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</a:t>
            </a:r>
            <a:r>
              <a:rPr lang="en-GB" sz="4400" i="1" dirty="0" smtClean="0">
                <a:solidFill>
                  <a:schemeClr val="bg1"/>
                </a:solidFill>
              </a:rPr>
              <a:t>the claim</a:t>
            </a:r>
            <a:endParaRPr lang="en-GB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קבוצה 34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67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מלבן 67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(</a:t>
            </a:r>
            <a:r>
              <a:rPr lang="en-GB" sz="4400" i="1" dirty="0" smtClean="0">
                <a:solidFill>
                  <a:schemeClr val="bg1"/>
                </a:solidFill>
              </a:rPr>
              <a:t>1/7)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943486"/>
                <a:ext cx="5217386" cy="3746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32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Claim - given</a:t>
                </a:r>
              </a:p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∢</m:t>
                    </m:r>
                    <m:r>
                      <a:rPr lang="en-US" sz="3200" b="0" i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𝑅𝑀𝑁</m:t>
                    </m:r>
                    <m:r>
                      <a:rPr lang="en-US" sz="3200" b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3200" b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∢</m:t>
                    </m:r>
                    <m:r>
                      <a:rPr lang="en-US" sz="3200" b="0" i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𝐿𝑀𝑁</m:t>
                    </m:r>
                    <m:r>
                      <a:rPr lang="en-US" sz="3200" b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3200" b="0" i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endParaRPr lang="en-US" sz="3200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32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𝐴𝐵</m:t>
                        </m:r>
                      </m:num>
                      <m:den>
                        <m:r>
                          <a:rPr lang="en-US" sz="32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𝐴𝑅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BR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⊥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𝐵𝐿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𝑎𝑛𝑑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BR</m:t>
                    </m:r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⊥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32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32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𝐴</m:t>
                    </m:r>
                  </m:oMath>
                </a14:m>
                <a:r>
                  <a:rPr lang="en-US" sz="32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)</a:t>
                </a:r>
              </a:p>
              <a:p>
                <a:pPr algn="l" rtl="0"/>
                <a:r>
                  <a:rPr lang="en-US" sz="32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We need to calculate: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3200" b="0" i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N</m:t>
                      </m:r>
                      <m:r>
                        <a:rPr lang="en-US" sz="3200" b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α</m:t>
                      </m:r>
                    </m:oMath>
                  </m:oMathPara>
                </a14:m>
                <a:endParaRPr lang="en-US" sz="3200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32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943486"/>
                <a:ext cx="5217386" cy="3746218"/>
              </a:xfrm>
              <a:prstGeom prst="rect">
                <a:avLst/>
              </a:prstGeom>
              <a:blipFill>
                <a:blip r:embed="rId3"/>
                <a:stretch>
                  <a:fillRect l="-2921" t="-21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קבוצה 71"/>
          <p:cNvGrpSpPr/>
          <p:nvPr/>
        </p:nvGrpSpPr>
        <p:grpSpPr>
          <a:xfrm>
            <a:off x="5857171" y="486641"/>
            <a:ext cx="5133825" cy="5407418"/>
            <a:chOff x="5857171" y="486641"/>
            <a:chExt cx="5133825" cy="5407418"/>
          </a:xfrm>
        </p:grpSpPr>
        <p:grpSp>
          <p:nvGrpSpPr>
            <p:cNvPr id="73" name="קבוצה 72"/>
            <p:cNvGrpSpPr/>
            <p:nvPr/>
          </p:nvGrpSpPr>
          <p:grpSpPr>
            <a:xfrm>
              <a:off x="5857171" y="486641"/>
              <a:ext cx="5133825" cy="5407418"/>
              <a:chOff x="-315888" y="1256811"/>
              <a:chExt cx="4639180" cy="4886413"/>
            </a:xfrm>
            <a:effectLst/>
          </p:grpSpPr>
          <p:sp>
            <p:nvSpPr>
              <p:cNvPr id="82" name="קשת מלאה 81"/>
              <p:cNvSpPr/>
              <p:nvPr/>
            </p:nvSpPr>
            <p:spPr>
              <a:xfrm rot="14524717">
                <a:off x="-315888" y="1256811"/>
                <a:ext cx="4639180" cy="4639180"/>
              </a:xfrm>
              <a:prstGeom prst="blockArc">
                <a:avLst>
                  <a:gd name="adj1" fmla="val 10762962"/>
                  <a:gd name="adj2" fmla="val 12403441"/>
                  <a:gd name="adj3" fmla="val 6986"/>
                </a:avLst>
              </a:prstGeom>
              <a:solidFill>
                <a:srgbClr val="D383D4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קבוצה 82"/>
              <p:cNvGrpSpPr/>
              <p:nvPr/>
            </p:nvGrpSpPr>
            <p:grpSpPr>
              <a:xfrm>
                <a:off x="-146185" y="1383855"/>
                <a:ext cx="4196080" cy="4759369"/>
                <a:chOff x="-146185" y="1383855"/>
                <a:chExt cx="4196080" cy="4759369"/>
              </a:xfrm>
            </p:grpSpPr>
            <p:grpSp>
              <p:nvGrpSpPr>
                <p:cNvPr id="84" name="קבוצה 83"/>
                <p:cNvGrpSpPr/>
                <p:nvPr/>
              </p:nvGrpSpPr>
              <p:grpSpPr>
                <a:xfrm>
                  <a:off x="289378" y="1856591"/>
                  <a:ext cx="3603632" cy="3809274"/>
                  <a:chOff x="5522426" y="3250712"/>
                  <a:chExt cx="1779247" cy="1880781"/>
                </a:xfrm>
              </p:grpSpPr>
              <p:sp>
                <p:nvSpPr>
                  <p:cNvPr id="91" name="אליפסה 24">
                    <a:extLst>
                      <a:ext uri="{FF2B5EF4-FFF2-40B4-BE49-F238E27FC236}">
                        <a16:creationId xmlns:a16="http://schemas.microsoft.com/office/drawing/2014/main" id="{3ACEB2C9-B37E-4909-5FFA-E7178464F0DE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5522426" y="3250712"/>
                    <a:ext cx="1608282" cy="160828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rtl="0"/>
                    <a:endParaRPr lang="he-IL" sz="3600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grpSp>
                <p:nvGrpSpPr>
                  <p:cNvPr id="92" name="Group 59">
                    <a:extLst>
                      <a:ext uri="{FF2B5EF4-FFF2-40B4-BE49-F238E27FC236}">
                        <a16:creationId xmlns:a16="http://schemas.microsoft.com/office/drawing/2014/main" id="{53B89023-E99D-4DA0-63CF-F2FE3464DBE0}"/>
                      </a:ext>
                    </a:extLst>
                  </p:cNvPr>
                  <p:cNvGrpSpPr/>
                  <p:nvPr/>
                </p:nvGrpSpPr>
                <p:grpSpPr>
                  <a:xfrm>
                    <a:off x="6268920" y="3816816"/>
                    <a:ext cx="430128" cy="317535"/>
                    <a:chOff x="7612936" y="2293957"/>
                    <a:chExt cx="383854" cy="283375"/>
                  </a:xfrm>
                </p:grpSpPr>
                <p:sp>
                  <p:nvSpPr>
                    <p:cNvPr id="101" name="אליפסה 7">
                      <a:extLst>
                        <a:ext uri="{FF2B5EF4-FFF2-40B4-BE49-F238E27FC236}">
                          <a16:creationId xmlns:a16="http://schemas.microsoft.com/office/drawing/2014/main" id="{E5D47521-5471-506D-297F-3AE176445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2936" y="2444223"/>
                      <a:ext cx="133109" cy="13310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rtl="0"/>
                      <a:endParaRPr lang="he-IL" b="1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2" name="TextBox 101">
                          <a:extLst>
                            <a:ext uri="{FF2B5EF4-FFF2-40B4-BE49-F238E27FC236}">
                              <a16:creationId xmlns:a16="http://schemas.microsoft.com/office/drawing/2014/main" id="{2DFFF3B0-6467-4CB8-D2C7-277E5E27F9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39224" y="2293957"/>
                          <a:ext cx="357566" cy="16273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1">
                          <a:spAutoFit/>
                        </a:bodyPr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he-IL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1" name="TextBox 150">
                          <a:extLst>
                            <a:ext uri="{FF2B5EF4-FFF2-40B4-BE49-F238E27FC236}">
                              <a16:creationId xmlns:a16="http://schemas.microsoft.com/office/drawing/2014/main" id="{2DFFF3B0-6467-4CB8-D2C7-277E5E27F9C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639224" y="2293957"/>
                          <a:ext cx="357566" cy="162735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E8BEB38-1770-CC29-3B6A-E5D27D65097C}"/>
                      </a:ext>
                    </a:extLst>
                  </p:cNvPr>
                  <p:cNvSpPr txBox="1"/>
                  <p:nvPr/>
                </p:nvSpPr>
                <p:spPr>
                  <a:xfrm>
                    <a:off x="7024701" y="4424734"/>
                    <a:ext cx="91209" cy="182353"/>
                  </a:xfrm>
                  <a:prstGeom prst="rect">
                    <a:avLst/>
                  </a:prstGeom>
                  <a:noFill/>
                </p:spPr>
                <p:txBody>
                  <a:bodyPr wrap="none" rtlCol="1">
                    <a:spAutoFit/>
                  </a:bodyPr>
                  <a:lstStyle/>
                  <a:p>
                    <a:pPr algn="l" rtl="0"/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94" name="מחבר חץ ישר 30">
                    <a:extLst>
                      <a:ext uri="{FF2B5EF4-FFF2-40B4-BE49-F238E27FC236}">
                        <a16:creationId xmlns:a16="http://schemas.microsoft.com/office/drawing/2014/main" id="{D4C2943E-20B8-9A28-0407-1BF634B6E7E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336915" y="4109740"/>
                    <a:ext cx="170076" cy="741705"/>
                  </a:xfrm>
                  <a:prstGeom prst="straightConnector1">
                    <a:avLst/>
                  </a:prstGeom>
                  <a:ln w="190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205" y="4792434"/>
                    <a:ext cx="226751" cy="182353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b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rPr>
                      <a:t>R</a:t>
                    </a:r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96" name="מחבר חץ ישר 32">
                    <a:extLst>
                      <a:ext uri="{FF2B5EF4-FFF2-40B4-BE49-F238E27FC236}">
                        <a16:creationId xmlns:a16="http://schemas.microsoft.com/office/drawing/2014/main" id="{46AB9177-1338-340D-0FF3-5C215062481D}"/>
                      </a:ext>
                    </a:extLst>
                  </p:cNvPr>
                  <p:cNvCxnSpPr>
                    <a:endCxn id="85" idx="2"/>
                  </p:cNvCxnSpPr>
                  <p:nvPr/>
                </p:nvCxnSpPr>
                <p:spPr>
                  <a:xfrm>
                    <a:off x="5888194" y="3366189"/>
                    <a:ext cx="858977" cy="1390476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69214" y="4739786"/>
                        <a:ext cx="323981" cy="1823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9214" y="4739786"/>
                        <a:ext cx="323981" cy="182353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147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8" name="מחבר חץ ישר 30">
                    <a:extLst>
                      <a:ext uri="{FF2B5EF4-FFF2-40B4-BE49-F238E27FC236}">
                        <a16:creationId xmlns:a16="http://schemas.microsoft.com/office/drawing/2014/main" id="{D4C2943E-20B8-9A28-0407-1BF634B6E7E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387321" y="4074603"/>
                    <a:ext cx="558661" cy="497649"/>
                  </a:xfrm>
                  <a:prstGeom prst="straightConnector1">
                    <a:avLst/>
                  </a:prstGeom>
                  <a:ln w="190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321" y="4355949"/>
                    <a:ext cx="259352" cy="182353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b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rPr>
                      <a:t>L</a:t>
                    </a:r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0" name="TextBox 99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59860" y="4949140"/>
                        <a:ext cx="336174" cy="1823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TextBox 148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9860" y="4949140"/>
                        <a:ext cx="336174" cy="182353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b="-1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3513F71-F40E-071D-3C6C-F6A4717D5A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2156" y="4572952"/>
                      <a:ext cx="815562" cy="3337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83513F71-F40E-071D-3C6C-F6A4717D5A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2156" y="4572952"/>
                      <a:ext cx="815562" cy="33374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6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V="1">
                  <a:off x="1939019" y="1884218"/>
                  <a:ext cx="1" cy="3225301"/>
                </a:xfrm>
                <a:prstGeom prst="straightConnector1">
                  <a:avLst/>
                </a:prstGeom>
                <a:ln w="28575">
                  <a:solidFill>
                    <a:srgbClr val="FF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B66E2C5A-C102-C1DF-E576-A9E5A983B9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28989" y="5092511"/>
                      <a:ext cx="663951" cy="3337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FF99FF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rgbClr val="FF99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66E2C5A-C102-C1DF-E576-A9E5A983B9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8989" y="5092511"/>
                      <a:ext cx="663951" cy="33374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98711" y="5773892"/>
                      <a:ext cx="5022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FF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rgbClr val="FF99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8711" y="5773892"/>
                      <a:ext cx="502203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קשת מלאה 88"/>
                <p:cNvSpPr/>
                <p:nvPr/>
              </p:nvSpPr>
              <p:spPr>
                <a:xfrm rot="14524717">
                  <a:off x="-131299" y="1526282"/>
                  <a:ext cx="4145339" cy="4145339"/>
                </a:xfrm>
                <a:prstGeom prst="blockArc">
                  <a:avLst>
                    <a:gd name="adj1" fmla="val 9243770"/>
                    <a:gd name="adj2" fmla="val 10402548"/>
                    <a:gd name="adj3" fmla="val 10016"/>
                  </a:avLst>
                </a:prstGeom>
                <a:solidFill>
                  <a:srgbClr val="00B050">
                    <a:alpha val="4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קשת מלאה 89"/>
                <p:cNvSpPr/>
                <p:nvPr/>
              </p:nvSpPr>
              <p:spPr>
                <a:xfrm rot="14524717">
                  <a:off x="-146185" y="1383855"/>
                  <a:ext cx="4196080" cy="4196080"/>
                </a:xfrm>
                <a:prstGeom prst="blockArc">
                  <a:avLst>
                    <a:gd name="adj1" fmla="val 10791213"/>
                    <a:gd name="adj2" fmla="val 11705242"/>
                    <a:gd name="adj3" fmla="val 9036"/>
                  </a:avLst>
                </a:prstGeom>
                <a:solidFill>
                  <a:srgbClr val="00B050">
                    <a:alpha val="4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קבוצה 73"/>
            <p:cNvGrpSpPr/>
            <p:nvPr/>
          </p:nvGrpSpPr>
          <p:grpSpPr>
            <a:xfrm>
              <a:off x="8748666" y="4073028"/>
              <a:ext cx="1291244" cy="892377"/>
              <a:chOff x="12710879" y="3372405"/>
              <a:chExt cx="1113345" cy="892377"/>
            </a:xfrm>
          </p:grpSpPr>
          <p:cxnSp>
            <p:nvCxnSpPr>
              <p:cNvPr id="75" name="מחבר ישר 74"/>
              <p:cNvCxnSpPr/>
              <p:nvPr/>
            </p:nvCxnSpPr>
            <p:spPr>
              <a:xfrm>
                <a:off x="12710879" y="4029311"/>
                <a:ext cx="824589" cy="202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ישר 75"/>
              <p:cNvCxnSpPr/>
              <p:nvPr/>
            </p:nvCxnSpPr>
            <p:spPr>
              <a:xfrm>
                <a:off x="13531835" y="3372405"/>
                <a:ext cx="7267" cy="67710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מחבר ישר 76"/>
              <p:cNvCxnSpPr>
                <a:stCxn id="85" idx="2"/>
              </p:cNvCxnSpPr>
              <p:nvPr/>
            </p:nvCxnSpPr>
            <p:spPr>
              <a:xfrm>
                <a:off x="13162126" y="3825069"/>
                <a:ext cx="4133" cy="21223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2952092" y="3926227"/>
                    <a:ext cx="371284" cy="33855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2092" y="3926227"/>
                    <a:ext cx="371284" cy="33855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3452940" y="3897276"/>
                    <a:ext cx="371284" cy="33855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52940" y="3897276"/>
                    <a:ext cx="371284" cy="33855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מלבן 79"/>
              <p:cNvSpPr/>
              <p:nvPr/>
            </p:nvSpPr>
            <p:spPr>
              <a:xfrm>
                <a:off x="13094313" y="3908534"/>
                <a:ext cx="60882" cy="1085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מלבן 80"/>
              <p:cNvSpPr/>
              <p:nvPr/>
            </p:nvSpPr>
            <p:spPr>
              <a:xfrm>
                <a:off x="13466773" y="3922125"/>
                <a:ext cx="60882" cy="1085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קבוצה 43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4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מלבן 4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</a:t>
            </a:r>
            <a:r>
              <a:rPr lang="en-GB" sz="4400" i="1" dirty="0" smtClean="0">
                <a:solidFill>
                  <a:schemeClr val="bg1"/>
                </a:solidFill>
              </a:rPr>
              <a:t>(2/7)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943486"/>
                <a:ext cx="5217386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Let's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construct an auxiliary line: we draw a height 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𝑳</m:t>
                    </m:r>
                  </m:oMath>
                </a14:m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to MC, marking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the intersection point as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D.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We extend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AB,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and mark its intersection with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MC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as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E.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It's easy to prove that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EA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is perpendicular to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MC - this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follows directly from the way we defined the axes. From point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N,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we extend a line parallel to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AE,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intersecting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MC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at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angle.</a:t>
                </a:r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943486"/>
                <a:ext cx="5217386" cy="3785652"/>
              </a:xfrm>
              <a:prstGeom prst="rect">
                <a:avLst/>
              </a:prstGeom>
              <a:blipFill>
                <a:blip r:embed="rId3"/>
                <a:stretch>
                  <a:fillRect l="-1752" t="-1288" r="-1285" b="-273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קבוצה 48"/>
          <p:cNvGrpSpPr/>
          <p:nvPr/>
        </p:nvGrpSpPr>
        <p:grpSpPr>
          <a:xfrm>
            <a:off x="5857171" y="486641"/>
            <a:ext cx="5133825" cy="5407418"/>
            <a:chOff x="-315888" y="1256811"/>
            <a:chExt cx="4639180" cy="4886413"/>
          </a:xfrm>
          <a:effectLst/>
        </p:grpSpPr>
        <p:sp>
          <p:nvSpPr>
            <p:cNvPr id="50" name="קשת מלאה 49"/>
            <p:cNvSpPr/>
            <p:nvPr/>
          </p:nvSpPr>
          <p:spPr>
            <a:xfrm rot="14524717">
              <a:off x="-315888" y="1256811"/>
              <a:ext cx="4639180" cy="4639180"/>
            </a:xfrm>
            <a:prstGeom prst="blockArc">
              <a:avLst>
                <a:gd name="adj1" fmla="val 10762962"/>
                <a:gd name="adj2" fmla="val 12403441"/>
                <a:gd name="adj3" fmla="val 6986"/>
              </a:avLst>
            </a:prstGeom>
            <a:solidFill>
              <a:srgbClr val="D383D4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51" name="קבוצה 50"/>
            <p:cNvGrpSpPr/>
            <p:nvPr/>
          </p:nvGrpSpPr>
          <p:grpSpPr>
            <a:xfrm>
              <a:off x="-146185" y="1383855"/>
              <a:ext cx="4196080" cy="4759369"/>
              <a:chOff x="-146185" y="1383855"/>
              <a:chExt cx="4196080" cy="4759369"/>
            </a:xfrm>
          </p:grpSpPr>
          <p:grpSp>
            <p:nvGrpSpPr>
              <p:cNvPr id="52" name="קבוצה 51"/>
              <p:cNvGrpSpPr/>
              <p:nvPr/>
            </p:nvGrpSpPr>
            <p:grpSpPr>
              <a:xfrm>
                <a:off x="289378" y="1856591"/>
                <a:ext cx="3603632" cy="3809274"/>
                <a:chOff x="5522426" y="3250712"/>
                <a:chExt cx="1779247" cy="1880781"/>
              </a:xfrm>
            </p:grpSpPr>
            <p:sp>
              <p:nvSpPr>
                <p:cNvPr id="59" name="אליפסה 24">
                  <a:extLst>
                    <a:ext uri="{FF2B5EF4-FFF2-40B4-BE49-F238E27FC236}">
                      <a16:creationId xmlns:a16="http://schemas.microsoft.com/office/drawing/2014/main" id="{3ACEB2C9-B37E-4909-5FFA-E7178464F0DE}"/>
                    </a:ext>
                  </a:extLst>
                </p:cNvPr>
                <p:cNvSpPr/>
                <p:nvPr/>
              </p:nvSpPr>
              <p:spPr>
                <a:xfrm rot="19440000">
                  <a:off x="5522426" y="3250712"/>
                  <a:ext cx="1608282" cy="1608283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sz="36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53B89023-E99D-4DA0-63CF-F2FE3464DBE0}"/>
                    </a:ext>
                  </a:extLst>
                </p:cNvPr>
                <p:cNvGrpSpPr/>
                <p:nvPr/>
              </p:nvGrpSpPr>
              <p:grpSpPr>
                <a:xfrm>
                  <a:off x="6268920" y="3816816"/>
                  <a:ext cx="430128" cy="317535"/>
                  <a:chOff x="7612936" y="2293957"/>
                  <a:chExt cx="383854" cy="283375"/>
                </a:xfrm>
              </p:grpSpPr>
              <p:sp>
                <p:nvSpPr>
                  <p:cNvPr id="69" name="אליפסה 7">
                    <a:extLst>
                      <a:ext uri="{FF2B5EF4-FFF2-40B4-BE49-F238E27FC236}">
                        <a16:creationId xmlns:a16="http://schemas.microsoft.com/office/drawing/2014/main" id="{E5D47521-5471-506D-297F-3AE176445DFD}"/>
                      </a:ext>
                    </a:extLst>
                  </p:cNvPr>
                  <p:cNvSpPr/>
                  <p:nvPr/>
                </p:nvSpPr>
                <p:spPr>
                  <a:xfrm>
                    <a:off x="7612936" y="2444223"/>
                    <a:ext cx="133109" cy="13310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rtl="0"/>
                    <a:endParaRPr lang="he-IL" b="1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DFFF3B0-6467-4CB8-D2C7-277E5E27F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9224" y="2293957"/>
                        <a:ext cx="357566" cy="1627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1" name="TextBox 150">
                        <a:extLst>
                          <a:ext uri="{FF2B5EF4-FFF2-40B4-BE49-F238E27FC236}">
                            <a16:creationId xmlns:a16="http://schemas.microsoft.com/office/drawing/2014/main" id="{2DFFF3B0-6467-4CB8-D2C7-277E5E27F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39224" y="2293957"/>
                        <a:ext cx="357566" cy="162735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8BEB38-1770-CC29-3B6A-E5D27D65097C}"/>
                    </a:ext>
                  </a:extLst>
                </p:cNvPr>
                <p:cNvSpPr txBox="1"/>
                <p:nvPr/>
              </p:nvSpPr>
              <p:spPr>
                <a:xfrm>
                  <a:off x="7024701" y="4424734"/>
                  <a:ext cx="91209" cy="182353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 algn="l" rtl="0"/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62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H="1" flipV="1">
                  <a:off x="6336915" y="4109740"/>
                  <a:ext cx="170076" cy="741705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6398205" y="4792434"/>
                  <a:ext cx="226751" cy="18235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R</a:t>
                  </a:r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cxnSp>
              <p:nvCxnSpPr>
                <p:cNvPr id="64" name="מחבר חץ ישר 32">
                  <a:extLst>
                    <a:ext uri="{FF2B5EF4-FFF2-40B4-BE49-F238E27FC236}">
                      <a16:creationId xmlns:a16="http://schemas.microsoft.com/office/drawing/2014/main" id="{46AB9177-1338-340D-0FF3-5C215062481D}"/>
                    </a:ext>
                  </a:extLst>
                </p:cNvPr>
                <p:cNvCxnSpPr>
                  <a:endCxn id="53" idx="2"/>
                </p:cNvCxnSpPr>
                <p:nvPr/>
              </p:nvCxnSpPr>
              <p:spPr>
                <a:xfrm>
                  <a:off x="5888194" y="3366189"/>
                  <a:ext cx="858977" cy="1390476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69214" y="4739786"/>
                      <a:ext cx="323981" cy="1823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14" y="4739786"/>
                      <a:ext cx="323981" cy="18235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6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H="1" flipV="1">
                  <a:off x="6387321" y="4074603"/>
                  <a:ext cx="558661" cy="497649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7042321" y="4355949"/>
                  <a:ext cx="259352" cy="18235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b="1" dirty="0" smtClean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L</a:t>
                  </a:r>
                  <a:endParaRPr lang="he-IL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9860" y="4949140"/>
                      <a:ext cx="336174" cy="1823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9860" y="4949140"/>
                      <a:ext cx="336174" cy="18235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62156" y="4572952"/>
                    <a:ext cx="815562" cy="333747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2156" y="4572952"/>
                    <a:ext cx="815562" cy="33374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מחבר חץ ישר 30">
                <a:extLst>
                  <a:ext uri="{FF2B5EF4-FFF2-40B4-BE49-F238E27FC236}">
                    <a16:creationId xmlns:a16="http://schemas.microsoft.com/office/drawing/2014/main" id="{D4C2943E-20B8-9A28-0407-1BF634B6E7E8}"/>
                  </a:ext>
                </a:extLst>
              </p:cNvPr>
              <p:cNvCxnSpPr/>
              <p:nvPr/>
            </p:nvCxnSpPr>
            <p:spPr>
              <a:xfrm flipV="1">
                <a:off x="1939019" y="1884218"/>
                <a:ext cx="1" cy="3225301"/>
              </a:xfrm>
              <a:prstGeom prst="straightConnector1">
                <a:avLst/>
              </a:prstGeom>
              <a:ln w="28575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8989" y="5092511"/>
                    <a:ext cx="663951" cy="333747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m:oMathPara>
                    </a14:m>
                    <a:endParaRPr lang="he-IL" b="1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8989" y="5092511"/>
                    <a:ext cx="663951" cy="33374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711" y="5773892"/>
                    <a:ext cx="5022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oMath>
                      </m:oMathPara>
                    </a14:m>
                    <a:endParaRPr lang="he-IL" b="1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8711" y="5773892"/>
                    <a:ext cx="50220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קשת מלאה 56"/>
              <p:cNvSpPr/>
              <p:nvPr/>
            </p:nvSpPr>
            <p:spPr>
              <a:xfrm rot="14524717">
                <a:off x="-131299" y="1526282"/>
                <a:ext cx="4145339" cy="4145339"/>
              </a:xfrm>
              <a:prstGeom prst="blockArc">
                <a:avLst>
                  <a:gd name="adj1" fmla="val 9243770"/>
                  <a:gd name="adj2" fmla="val 10402548"/>
                  <a:gd name="adj3" fmla="val 10016"/>
                </a:avLst>
              </a:prstGeom>
              <a:solidFill>
                <a:srgbClr val="00B05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קשת מלאה 57"/>
              <p:cNvSpPr/>
              <p:nvPr/>
            </p:nvSpPr>
            <p:spPr>
              <a:xfrm rot="14524717">
                <a:off x="-146185" y="1383855"/>
                <a:ext cx="4196080" cy="4196080"/>
              </a:xfrm>
              <a:prstGeom prst="blockArc">
                <a:avLst>
                  <a:gd name="adj1" fmla="val 10791213"/>
                  <a:gd name="adj2" fmla="val 11705242"/>
                  <a:gd name="adj3" fmla="val 9036"/>
                </a:avLst>
              </a:prstGeom>
              <a:solidFill>
                <a:srgbClr val="00B05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1" name="קבוצה 70"/>
          <p:cNvGrpSpPr/>
          <p:nvPr/>
        </p:nvGrpSpPr>
        <p:grpSpPr>
          <a:xfrm>
            <a:off x="8014804" y="3876209"/>
            <a:ext cx="2024534" cy="1088771"/>
            <a:chOff x="9920150" y="1397421"/>
            <a:chExt cx="2024534" cy="1088771"/>
          </a:xfrm>
        </p:grpSpPr>
        <p:grpSp>
          <p:nvGrpSpPr>
            <p:cNvPr id="72" name="קבוצה 71"/>
            <p:cNvGrpSpPr/>
            <p:nvPr/>
          </p:nvGrpSpPr>
          <p:grpSpPr>
            <a:xfrm>
              <a:off x="10933196" y="1593815"/>
              <a:ext cx="1011488" cy="892377"/>
              <a:chOff x="12952092" y="3372405"/>
              <a:chExt cx="872132" cy="892377"/>
            </a:xfrm>
          </p:grpSpPr>
          <p:cxnSp>
            <p:nvCxnSpPr>
              <p:cNvPr id="83" name="מחבר ישר 82"/>
              <p:cNvCxnSpPr/>
              <p:nvPr/>
            </p:nvCxnSpPr>
            <p:spPr>
              <a:xfrm>
                <a:off x="13531835" y="3372405"/>
                <a:ext cx="7267" cy="67710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מחבר ישר 83"/>
              <p:cNvCxnSpPr/>
              <p:nvPr/>
            </p:nvCxnSpPr>
            <p:spPr>
              <a:xfrm>
                <a:off x="13162126" y="3825069"/>
                <a:ext cx="4133" cy="21223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2952092" y="3926227"/>
                    <a:ext cx="371284" cy="33855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TextBox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2092" y="3926227"/>
                    <a:ext cx="371284" cy="33855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3452940" y="3897276"/>
                    <a:ext cx="371284" cy="33855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52940" y="3897276"/>
                    <a:ext cx="371284" cy="33855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מלבן 87"/>
              <p:cNvSpPr/>
              <p:nvPr/>
            </p:nvSpPr>
            <p:spPr>
              <a:xfrm>
                <a:off x="13094313" y="3908534"/>
                <a:ext cx="60882" cy="1085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מלבן 88"/>
              <p:cNvSpPr/>
              <p:nvPr/>
            </p:nvSpPr>
            <p:spPr>
              <a:xfrm>
                <a:off x="13466773" y="3922125"/>
                <a:ext cx="60882" cy="1085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73" name="קבוצה 72"/>
            <p:cNvGrpSpPr/>
            <p:nvPr/>
          </p:nvGrpSpPr>
          <p:grpSpPr>
            <a:xfrm>
              <a:off x="9920150" y="1397421"/>
              <a:ext cx="1690049" cy="1006114"/>
              <a:chOff x="10032029" y="2557994"/>
              <a:chExt cx="1775712" cy="925441"/>
            </a:xfrm>
          </p:grpSpPr>
          <p:cxnSp>
            <p:nvCxnSpPr>
              <p:cNvPr id="76" name="מחבר ישר 75"/>
              <p:cNvCxnSpPr/>
              <p:nvPr/>
            </p:nvCxnSpPr>
            <p:spPr>
              <a:xfrm flipV="1">
                <a:off x="10393253" y="3326744"/>
                <a:ext cx="1405962" cy="67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מחבר ישר 76"/>
              <p:cNvCxnSpPr/>
              <p:nvPr/>
            </p:nvCxnSpPr>
            <p:spPr>
              <a:xfrm flipV="1">
                <a:off x="10401779" y="3113590"/>
                <a:ext cx="1405962" cy="67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0032029" y="2557994"/>
                    <a:ext cx="37128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2029" y="2557994"/>
                    <a:ext cx="371284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מלבן 78"/>
              <p:cNvSpPr/>
              <p:nvPr/>
            </p:nvSpPr>
            <p:spPr>
              <a:xfrm>
                <a:off x="10404543" y="3228208"/>
                <a:ext cx="60882" cy="1085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מחבר ישר 79"/>
              <p:cNvCxnSpPr/>
              <p:nvPr/>
            </p:nvCxnSpPr>
            <p:spPr>
              <a:xfrm flipV="1">
                <a:off x="10370693" y="2759470"/>
                <a:ext cx="1405962" cy="67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0061399" y="3172027"/>
                    <a:ext cx="323040" cy="311408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8" name="TextBox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1399" y="3172027"/>
                    <a:ext cx="323040" cy="31140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0056109" y="2947407"/>
                    <a:ext cx="456126" cy="33855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he-IL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6109" y="2947407"/>
                    <a:ext cx="456126" cy="33855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4" name="מלבן 73"/>
            <p:cNvSpPr/>
            <p:nvPr/>
          </p:nvSpPr>
          <p:spPr>
            <a:xfrm>
              <a:off x="10274022" y="1879377"/>
              <a:ext cx="57945" cy="11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75" name="מלבן 74"/>
            <p:cNvSpPr/>
            <p:nvPr/>
          </p:nvSpPr>
          <p:spPr>
            <a:xfrm>
              <a:off x="10277014" y="1495198"/>
              <a:ext cx="57945" cy="11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8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46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מלבן 46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</a:t>
            </a:r>
            <a:r>
              <a:rPr lang="en-GB" sz="4400" i="1" dirty="0" smtClean="0">
                <a:solidFill>
                  <a:schemeClr val="bg1"/>
                </a:solidFill>
              </a:rPr>
              <a:t>(3/7)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013846"/>
                <a:ext cx="10759666" cy="585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400" b="1" u="sng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In </a:t>
                </a:r>
                <a:r>
                  <a:rPr lang="en-US" sz="2400" b="1" u="sng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the first step, we will express T in terms of </a:t>
                </a:r>
                <a14:m>
                  <m:oMath xmlns:m="http://schemas.openxmlformats.org/officeDocument/2006/math">
                    <m:r>
                      <a:rPr lang="en-US" sz="2400" b="1" u="sng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𝜶</m:t>
                    </m:r>
                  </m:oMath>
                </a14:m>
                <a:r>
                  <a:rPr lang="en-US" sz="2400" b="1" u="sng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u="sng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𝜷</m:t>
                    </m:r>
                  </m:oMath>
                </a14:m>
                <a:r>
                  <a:rPr lang="en-US" sz="2400" b="1" u="sng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.</a:t>
                </a:r>
                <a:endParaRPr lang="he-IL" sz="2400" b="1" u="sng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∆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𝑀𝐶𝑅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: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𝐶𝑀𝑅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𝐶𝑀𝑁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𝑅𝑀𝑁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𝛽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𝐸𝑅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𝑀𝑅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sin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⁡(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𝐶𝑀𝑅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𝐄𝐑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𝐑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𝜶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 smtClean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∆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𝑀𝐹𝑁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: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𝑀𝑁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sin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⁡(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𝐹𝑀𝑁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𝐅𝐍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𝐑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𝜶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 smtClean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∆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𝑀𝐿𝐷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: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𝐷𝑀𝐿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𝐷𝑀𝑁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𝑁𝑀𝐿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𝛽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𝐷𝐿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𝑀𝐿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sin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⁡(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∢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𝐷𝑀𝐿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𝑫𝑳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𝐑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𝜶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DL = AE because ALDC is a rectangle.</a:t>
                </a:r>
              </a:p>
              <a:p>
                <a:pPr algn="l" rtl="0"/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FN = BE because FNBE is a rectangle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.</a:t>
                </a:r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013846"/>
                <a:ext cx="10759666" cy="5852756"/>
              </a:xfrm>
              <a:prstGeom prst="rect">
                <a:avLst/>
              </a:prstGeom>
              <a:blipFill>
                <a:blip r:embed="rId3"/>
                <a:stretch>
                  <a:fillRect l="-849" t="-938" b="-14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/>
          <p:cNvGrpSpPr/>
          <p:nvPr/>
        </p:nvGrpSpPr>
        <p:grpSpPr>
          <a:xfrm>
            <a:off x="7365931" y="1404140"/>
            <a:ext cx="5133825" cy="5407418"/>
            <a:chOff x="5857171" y="486641"/>
            <a:chExt cx="5133825" cy="5407418"/>
          </a:xfrm>
        </p:grpSpPr>
        <p:grpSp>
          <p:nvGrpSpPr>
            <p:cNvPr id="51" name="קבוצה 50"/>
            <p:cNvGrpSpPr/>
            <p:nvPr/>
          </p:nvGrpSpPr>
          <p:grpSpPr>
            <a:xfrm>
              <a:off x="5857171" y="486641"/>
              <a:ext cx="5133825" cy="5407418"/>
              <a:chOff x="-315888" y="1256811"/>
              <a:chExt cx="4639180" cy="4886413"/>
            </a:xfrm>
            <a:effectLst/>
          </p:grpSpPr>
          <p:sp>
            <p:nvSpPr>
              <p:cNvPr id="70" name="קשת מלאה 69"/>
              <p:cNvSpPr/>
              <p:nvPr/>
            </p:nvSpPr>
            <p:spPr>
              <a:xfrm rot="14524717">
                <a:off x="-315888" y="1256811"/>
                <a:ext cx="4639180" cy="4639180"/>
              </a:xfrm>
              <a:prstGeom prst="blockArc">
                <a:avLst>
                  <a:gd name="adj1" fmla="val 10762962"/>
                  <a:gd name="adj2" fmla="val 12403441"/>
                  <a:gd name="adj3" fmla="val 6986"/>
                </a:avLst>
              </a:prstGeom>
              <a:solidFill>
                <a:srgbClr val="D383D4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1" name="קבוצה 70"/>
              <p:cNvGrpSpPr/>
              <p:nvPr/>
            </p:nvGrpSpPr>
            <p:grpSpPr>
              <a:xfrm>
                <a:off x="-146185" y="1383855"/>
                <a:ext cx="4196080" cy="4759369"/>
                <a:chOff x="-146185" y="1383855"/>
                <a:chExt cx="4196080" cy="4759369"/>
              </a:xfrm>
            </p:grpSpPr>
            <p:grpSp>
              <p:nvGrpSpPr>
                <p:cNvPr id="72" name="קבוצה 71"/>
                <p:cNvGrpSpPr/>
                <p:nvPr/>
              </p:nvGrpSpPr>
              <p:grpSpPr>
                <a:xfrm>
                  <a:off x="289378" y="1856591"/>
                  <a:ext cx="3603632" cy="3809274"/>
                  <a:chOff x="5522426" y="3250712"/>
                  <a:chExt cx="1779247" cy="1880781"/>
                </a:xfrm>
              </p:grpSpPr>
              <p:sp>
                <p:nvSpPr>
                  <p:cNvPr id="79" name="אליפסה 24">
                    <a:extLst>
                      <a:ext uri="{FF2B5EF4-FFF2-40B4-BE49-F238E27FC236}">
                        <a16:creationId xmlns:a16="http://schemas.microsoft.com/office/drawing/2014/main" id="{3ACEB2C9-B37E-4909-5FFA-E7178464F0DE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5522426" y="3250712"/>
                    <a:ext cx="1608282" cy="160828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rtl="0"/>
                    <a:endParaRPr lang="he-IL" sz="3600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grpSp>
                <p:nvGrpSpPr>
                  <p:cNvPr id="80" name="Group 59">
                    <a:extLst>
                      <a:ext uri="{FF2B5EF4-FFF2-40B4-BE49-F238E27FC236}">
                        <a16:creationId xmlns:a16="http://schemas.microsoft.com/office/drawing/2014/main" id="{53B89023-E99D-4DA0-63CF-F2FE3464DBE0}"/>
                      </a:ext>
                    </a:extLst>
                  </p:cNvPr>
                  <p:cNvGrpSpPr/>
                  <p:nvPr/>
                </p:nvGrpSpPr>
                <p:grpSpPr>
                  <a:xfrm>
                    <a:off x="6268920" y="3816816"/>
                    <a:ext cx="430128" cy="317535"/>
                    <a:chOff x="7612936" y="2293957"/>
                    <a:chExt cx="383854" cy="283375"/>
                  </a:xfrm>
                </p:grpSpPr>
                <p:sp>
                  <p:nvSpPr>
                    <p:cNvPr id="90" name="אליפסה 7">
                      <a:extLst>
                        <a:ext uri="{FF2B5EF4-FFF2-40B4-BE49-F238E27FC236}">
                          <a16:creationId xmlns:a16="http://schemas.microsoft.com/office/drawing/2014/main" id="{E5D47521-5471-506D-297F-3AE176445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2936" y="2444223"/>
                      <a:ext cx="133109" cy="13310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rtl="0"/>
                      <a:endParaRPr lang="he-IL" b="1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DFFF3B0-6467-4CB8-D2C7-277E5E27F9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39224" y="2293957"/>
                          <a:ext cx="357566" cy="16273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1">
                          <a:spAutoFit/>
                        </a:bodyPr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he-IL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1" name="TextBox 150">
                          <a:extLst>
                            <a:ext uri="{FF2B5EF4-FFF2-40B4-BE49-F238E27FC236}">
                              <a16:creationId xmlns:a16="http://schemas.microsoft.com/office/drawing/2014/main" id="{2DFFF3B0-6467-4CB8-D2C7-277E5E27F9C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639224" y="2293957"/>
                          <a:ext cx="357566" cy="162735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he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E8BEB38-1770-CC29-3B6A-E5D27D65097C}"/>
                      </a:ext>
                    </a:extLst>
                  </p:cNvPr>
                  <p:cNvSpPr txBox="1"/>
                  <p:nvPr/>
                </p:nvSpPr>
                <p:spPr>
                  <a:xfrm>
                    <a:off x="7024701" y="4424734"/>
                    <a:ext cx="91209" cy="182353"/>
                  </a:xfrm>
                  <a:prstGeom prst="rect">
                    <a:avLst/>
                  </a:prstGeom>
                  <a:noFill/>
                </p:spPr>
                <p:txBody>
                  <a:bodyPr wrap="none" rtlCol="1">
                    <a:spAutoFit/>
                  </a:bodyPr>
                  <a:lstStyle/>
                  <a:p>
                    <a:pPr algn="l" rtl="0"/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מחבר חץ ישר 30">
                    <a:extLst>
                      <a:ext uri="{FF2B5EF4-FFF2-40B4-BE49-F238E27FC236}">
                        <a16:creationId xmlns:a16="http://schemas.microsoft.com/office/drawing/2014/main" id="{D4C2943E-20B8-9A28-0407-1BF634B6E7E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336915" y="4109740"/>
                    <a:ext cx="170076" cy="741705"/>
                  </a:xfrm>
                  <a:prstGeom prst="straightConnector1">
                    <a:avLst/>
                  </a:prstGeom>
                  <a:ln w="190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205" y="4792434"/>
                    <a:ext cx="226751" cy="182353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b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rPr>
                      <a:t>R</a:t>
                    </a:r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4" name="מחבר חץ ישר 32">
                    <a:extLst>
                      <a:ext uri="{FF2B5EF4-FFF2-40B4-BE49-F238E27FC236}">
                        <a16:creationId xmlns:a16="http://schemas.microsoft.com/office/drawing/2014/main" id="{46AB9177-1338-340D-0FF3-5C215062481D}"/>
                      </a:ext>
                    </a:extLst>
                  </p:cNvPr>
                  <p:cNvCxnSpPr>
                    <a:endCxn id="73" idx="2"/>
                  </p:cNvCxnSpPr>
                  <p:nvPr/>
                </p:nvCxnSpPr>
                <p:spPr>
                  <a:xfrm>
                    <a:off x="5888194" y="3366189"/>
                    <a:ext cx="858977" cy="1390476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69214" y="4739786"/>
                        <a:ext cx="323981" cy="1823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9214" y="4739786"/>
                        <a:ext cx="323981" cy="182353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1475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7" name="מחבר חץ ישר 30">
                    <a:extLst>
                      <a:ext uri="{FF2B5EF4-FFF2-40B4-BE49-F238E27FC236}">
                        <a16:creationId xmlns:a16="http://schemas.microsoft.com/office/drawing/2014/main" id="{D4C2943E-20B8-9A28-0407-1BF634B6E7E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387321" y="4074603"/>
                    <a:ext cx="558661" cy="497649"/>
                  </a:xfrm>
                  <a:prstGeom prst="straightConnector1">
                    <a:avLst/>
                  </a:prstGeom>
                  <a:ln w="190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321" y="4355949"/>
                    <a:ext cx="259352" cy="182353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b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rPr>
                      <a:t>L</a:t>
                    </a:r>
                    <a:endParaRPr lang="he-IL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59860" y="4949140"/>
                        <a:ext cx="336174" cy="1823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algn="l" rtl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m:oMathPara>
                        </a14:m>
                        <a:endParaRPr lang="he-IL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TextBox 148">
                        <a:extLst>
                          <a:ext uri="{FF2B5EF4-FFF2-40B4-BE49-F238E27FC236}">
                            <a16:creationId xmlns:a16="http://schemas.microsoft.com/office/drawing/2014/main" id="{76494072-F60E-6B7D-60D7-74C5FEE5B8A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9860" y="4949140"/>
                        <a:ext cx="336174" cy="182353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b="-1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3513F71-F40E-071D-3C6C-F6A4717D5A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2156" y="4572952"/>
                      <a:ext cx="815562" cy="3337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83513F71-F40E-071D-3C6C-F6A4717D5A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2156" y="4572952"/>
                      <a:ext cx="815562" cy="33374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4" name="מחבר חץ ישר 30">
                  <a:extLst>
                    <a:ext uri="{FF2B5EF4-FFF2-40B4-BE49-F238E27FC236}">
                      <a16:creationId xmlns:a16="http://schemas.microsoft.com/office/drawing/2014/main" id="{D4C2943E-20B8-9A28-0407-1BF634B6E7E8}"/>
                    </a:ext>
                  </a:extLst>
                </p:cNvPr>
                <p:cNvCxnSpPr/>
                <p:nvPr/>
              </p:nvCxnSpPr>
              <p:spPr>
                <a:xfrm flipV="1">
                  <a:off x="1939019" y="1884218"/>
                  <a:ext cx="1" cy="3225301"/>
                </a:xfrm>
                <a:prstGeom prst="straightConnector1">
                  <a:avLst/>
                </a:prstGeom>
                <a:ln w="28575">
                  <a:solidFill>
                    <a:srgbClr val="FF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66E2C5A-C102-C1DF-E576-A9E5A983B9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28989" y="5092511"/>
                      <a:ext cx="663951" cy="3337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FF99FF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rgbClr val="FF99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B66E2C5A-C102-C1DF-E576-A9E5A983B9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8989" y="5092511"/>
                      <a:ext cx="663951" cy="33374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98711" y="5773892"/>
                      <a:ext cx="5022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l" rt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FF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oMath>
                        </m:oMathPara>
                      </a14:m>
                      <a:endParaRPr lang="he-IL" b="1" dirty="0">
                        <a:solidFill>
                          <a:srgbClr val="FF99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76494072-F60E-6B7D-60D7-74C5FEE5B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8711" y="5773892"/>
                      <a:ext cx="502203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7" name="קשת מלאה 76"/>
                <p:cNvSpPr/>
                <p:nvPr/>
              </p:nvSpPr>
              <p:spPr>
                <a:xfrm rot="14524717">
                  <a:off x="-131299" y="1526282"/>
                  <a:ext cx="4145339" cy="4145339"/>
                </a:xfrm>
                <a:prstGeom prst="blockArc">
                  <a:avLst>
                    <a:gd name="adj1" fmla="val 9243770"/>
                    <a:gd name="adj2" fmla="val 10402548"/>
                    <a:gd name="adj3" fmla="val 10016"/>
                  </a:avLst>
                </a:prstGeom>
                <a:solidFill>
                  <a:srgbClr val="00B050">
                    <a:alpha val="4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קשת מלאה 77"/>
                <p:cNvSpPr/>
                <p:nvPr/>
              </p:nvSpPr>
              <p:spPr>
                <a:xfrm rot="14524717">
                  <a:off x="-146185" y="1383855"/>
                  <a:ext cx="4196080" cy="4196080"/>
                </a:xfrm>
                <a:prstGeom prst="blockArc">
                  <a:avLst>
                    <a:gd name="adj1" fmla="val 10791213"/>
                    <a:gd name="adj2" fmla="val 11705242"/>
                    <a:gd name="adj3" fmla="val 9036"/>
                  </a:avLst>
                </a:prstGeom>
                <a:solidFill>
                  <a:srgbClr val="00B050">
                    <a:alpha val="4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קבוצה 51"/>
            <p:cNvGrpSpPr/>
            <p:nvPr/>
          </p:nvGrpSpPr>
          <p:grpSpPr>
            <a:xfrm>
              <a:off x="8014804" y="3876209"/>
              <a:ext cx="2024534" cy="1088771"/>
              <a:chOff x="9920150" y="1397421"/>
              <a:chExt cx="2024534" cy="1088771"/>
            </a:xfrm>
          </p:grpSpPr>
          <p:grpSp>
            <p:nvGrpSpPr>
              <p:cNvPr id="53" name="קבוצה 52"/>
              <p:cNvGrpSpPr/>
              <p:nvPr/>
            </p:nvGrpSpPr>
            <p:grpSpPr>
              <a:xfrm>
                <a:off x="10933196" y="1593815"/>
                <a:ext cx="1011488" cy="892377"/>
                <a:chOff x="12952092" y="3372405"/>
                <a:chExt cx="872132" cy="892377"/>
              </a:xfrm>
            </p:grpSpPr>
            <p:cxnSp>
              <p:nvCxnSpPr>
                <p:cNvPr id="64" name="מחבר ישר 63"/>
                <p:cNvCxnSpPr/>
                <p:nvPr/>
              </p:nvCxnSpPr>
              <p:spPr>
                <a:xfrm>
                  <a:off x="13531835" y="3372405"/>
                  <a:ext cx="7267" cy="677109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מחבר ישר 64"/>
                <p:cNvCxnSpPr/>
                <p:nvPr/>
              </p:nvCxnSpPr>
              <p:spPr>
                <a:xfrm>
                  <a:off x="13162126" y="3825069"/>
                  <a:ext cx="4133" cy="212236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2952092" y="3926227"/>
                      <a:ext cx="371284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m:oMathPara>
                      </a14:m>
                      <a:endParaRPr lang="he-IL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52092" y="3926227"/>
                      <a:ext cx="371284" cy="33855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13452940" y="3897276"/>
                      <a:ext cx="371284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he-IL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52940" y="3897276"/>
                      <a:ext cx="371284" cy="33855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מלבן 67"/>
                <p:cNvSpPr/>
                <p:nvPr/>
              </p:nvSpPr>
              <p:spPr>
                <a:xfrm>
                  <a:off x="13094313" y="3908534"/>
                  <a:ext cx="60882" cy="10856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9" name="מלבן 68"/>
                <p:cNvSpPr/>
                <p:nvPr/>
              </p:nvSpPr>
              <p:spPr>
                <a:xfrm>
                  <a:off x="13466773" y="3922125"/>
                  <a:ext cx="60882" cy="10856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54" name="קבוצה 53"/>
              <p:cNvGrpSpPr/>
              <p:nvPr/>
            </p:nvGrpSpPr>
            <p:grpSpPr>
              <a:xfrm>
                <a:off x="9920150" y="1397421"/>
                <a:ext cx="1690049" cy="1006114"/>
                <a:chOff x="10032029" y="2557994"/>
                <a:chExt cx="1775712" cy="925441"/>
              </a:xfrm>
            </p:grpSpPr>
            <p:cxnSp>
              <p:nvCxnSpPr>
                <p:cNvPr id="57" name="מחבר ישר 56"/>
                <p:cNvCxnSpPr/>
                <p:nvPr/>
              </p:nvCxnSpPr>
              <p:spPr>
                <a:xfrm flipV="1">
                  <a:off x="10393253" y="3326744"/>
                  <a:ext cx="1405962" cy="679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מחבר ישר 57"/>
                <p:cNvCxnSpPr/>
                <p:nvPr/>
              </p:nvCxnSpPr>
              <p:spPr>
                <a:xfrm flipV="1">
                  <a:off x="10401779" y="3113590"/>
                  <a:ext cx="1405962" cy="679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10032029" y="2557994"/>
                      <a:ext cx="37128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he-IL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TextBox 1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32029" y="2557994"/>
                      <a:ext cx="371284" cy="33855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" name="מלבן 59"/>
                <p:cNvSpPr/>
                <p:nvPr/>
              </p:nvSpPr>
              <p:spPr>
                <a:xfrm>
                  <a:off x="10404543" y="3228208"/>
                  <a:ext cx="60882" cy="10856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1" name="מחבר ישר 60"/>
                <p:cNvCxnSpPr/>
                <p:nvPr/>
              </p:nvCxnSpPr>
              <p:spPr>
                <a:xfrm flipV="1">
                  <a:off x="10370693" y="2759470"/>
                  <a:ext cx="1405962" cy="679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0061399" y="3172027"/>
                      <a:ext cx="323040" cy="3114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he-IL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61399" y="3172027"/>
                      <a:ext cx="323040" cy="311408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10056109" y="2947407"/>
                      <a:ext cx="456126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he-IL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56109" y="2947407"/>
                      <a:ext cx="456126" cy="338555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מלבן 54"/>
              <p:cNvSpPr/>
              <p:nvPr/>
            </p:nvSpPr>
            <p:spPr>
              <a:xfrm>
                <a:off x="10274022" y="1879377"/>
                <a:ext cx="57945" cy="11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מלבן 55"/>
              <p:cNvSpPr/>
              <p:nvPr/>
            </p:nvSpPr>
            <p:spPr>
              <a:xfrm>
                <a:off x="10277014" y="1495198"/>
                <a:ext cx="57945" cy="11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2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414A0B5-CDF8-EA00-1526-AB83201FD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487" b="1563"/>
          <a:stretch/>
        </p:blipFill>
        <p:spPr>
          <a:xfrm>
            <a:off x="13456920" y="0"/>
            <a:ext cx="5958840" cy="6858000"/>
          </a:xfrm>
          <a:prstGeom prst="rect">
            <a:avLst/>
          </a:prstGeom>
        </p:spPr>
      </p:pic>
      <p:sp>
        <p:nvSpPr>
          <p:cNvPr id="34" name="Parallelogram 33">
            <a:extLst>
              <a:ext uri="{FF2B5EF4-FFF2-40B4-BE49-F238E27FC236}">
                <a16:creationId xmlns:a16="http://schemas.microsoft.com/office/drawing/2014/main" id="{68DCB82D-2326-B9AD-C334-90A5A06FAE26}"/>
              </a:ext>
            </a:extLst>
          </p:cNvPr>
          <p:cNvSpPr/>
          <p:nvPr/>
        </p:nvSpPr>
        <p:spPr>
          <a:xfrm>
            <a:off x="18997665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ECBB1C9-F9FA-72C7-BA74-F98401E0793B}"/>
              </a:ext>
            </a:extLst>
          </p:cNvPr>
          <p:cNvSpPr/>
          <p:nvPr/>
        </p:nvSpPr>
        <p:spPr>
          <a:xfrm>
            <a:off x="12344400" y="0"/>
            <a:ext cx="2133600" cy="6858000"/>
          </a:xfrm>
          <a:prstGeom prst="parallelogram">
            <a:avLst>
              <a:gd name="adj" fmla="val 504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IL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6422099E-4F10-E0BA-9092-2759A70E09FD}"/>
              </a:ext>
            </a:extLst>
          </p:cNvPr>
          <p:cNvSpPr/>
          <p:nvPr/>
        </p:nvSpPr>
        <p:spPr>
          <a:xfrm>
            <a:off x="23816662" y="0"/>
            <a:ext cx="1226291" cy="6858000"/>
          </a:xfrm>
          <a:prstGeom prst="parallelogram">
            <a:avLst>
              <a:gd name="adj" fmla="val 881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7DE7C599-DDF5-33D9-70D6-A2B87DEDA525}"/>
              </a:ext>
            </a:extLst>
          </p:cNvPr>
          <p:cNvSpPr/>
          <p:nvPr/>
        </p:nvSpPr>
        <p:spPr>
          <a:xfrm>
            <a:off x="14413494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B581CF50-CFFF-982F-A3EA-FBE319237AA2}"/>
              </a:ext>
            </a:extLst>
          </p:cNvPr>
          <p:cNvSpPr/>
          <p:nvPr/>
        </p:nvSpPr>
        <p:spPr>
          <a:xfrm>
            <a:off x="16970586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3F0C0DE5-4C0B-A9E3-8125-96F73BEFD37C}"/>
              </a:ext>
            </a:extLst>
          </p:cNvPr>
          <p:cNvSpPr/>
          <p:nvPr/>
        </p:nvSpPr>
        <p:spPr>
          <a:xfrm>
            <a:off x="18787851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BCF0506-FCF2-99EF-0598-0A2505B6E25E}"/>
              </a:ext>
            </a:extLst>
          </p:cNvPr>
          <p:cNvSpPr/>
          <p:nvPr/>
        </p:nvSpPr>
        <p:spPr>
          <a:xfrm>
            <a:off x="19508734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IL" dirty="0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1C8081CD-B588-D20E-A26F-6517AF2AA69D}"/>
              </a:ext>
            </a:extLst>
          </p:cNvPr>
          <p:cNvSpPr/>
          <p:nvPr/>
        </p:nvSpPr>
        <p:spPr>
          <a:xfrm>
            <a:off x="12296510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24B091-8E42-12A9-87F5-83E35FE7F9E9}"/>
              </a:ext>
            </a:extLst>
          </p:cNvPr>
          <p:cNvGrpSpPr/>
          <p:nvPr/>
        </p:nvGrpSpPr>
        <p:grpSpPr>
          <a:xfrm>
            <a:off x="12550222" y="0"/>
            <a:ext cx="6965643" cy="6858000"/>
            <a:chOff x="5226357" y="0"/>
            <a:chExt cx="6965643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2ABDA5-6CB3-2364-209E-A37A8DADB679}"/>
                </a:ext>
              </a:extLst>
            </p:cNvPr>
            <p:cNvSpPr/>
            <p:nvPr/>
          </p:nvSpPr>
          <p:spPr>
            <a:xfrm>
              <a:off x="6329680" y="0"/>
              <a:ext cx="5862320" cy="6858000"/>
            </a:xfrm>
            <a:prstGeom prst="rect">
              <a:avLst/>
            </a:prstGeom>
            <a:solidFill>
              <a:srgbClr val="12132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C60E4129-261E-4ECB-65D9-82D383614253}"/>
                </a:ext>
              </a:extLst>
            </p:cNvPr>
            <p:cNvSpPr/>
            <p:nvPr/>
          </p:nvSpPr>
          <p:spPr>
            <a:xfrm rot="10800000">
              <a:off x="5226357" y="0"/>
              <a:ext cx="1412240" cy="6858000"/>
            </a:xfrm>
            <a:prstGeom prst="rtTriangle">
              <a:avLst/>
            </a:prstGeom>
            <a:solidFill>
              <a:srgbClr val="1213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0A35A44D-7085-F452-1560-26E121DC05A3}"/>
              </a:ext>
            </a:extLst>
          </p:cNvPr>
          <p:cNvSpPr/>
          <p:nvPr/>
        </p:nvSpPr>
        <p:spPr>
          <a:xfrm flipH="1">
            <a:off x="12614010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69E21AB0-5EE9-82DD-092F-C41B1EB62CD1}"/>
              </a:ext>
            </a:extLst>
          </p:cNvPr>
          <p:cNvSpPr/>
          <p:nvPr/>
        </p:nvSpPr>
        <p:spPr>
          <a:xfrm flipH="1">
            <a:off x="13678270" y="0"/>
            <a:ext cx="1226291" cy="6858000"/>
          </a:xfrm>
          <a:prstGeom prst="parallelogram">
            <a:avLst>
              <a:gd name="adj" fmla="val 881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6B786E7A-9B65-8E10-F619-960A227718B3}"/>
              </a:ext>
            </a:extLst>
          </p:cNvPr>
          <p:cNvSpPr/>
          <p:nvPr/>
        </p:nvSpPr>
        <p:spPr>
          <a:xfrm flipH="1">
            <a:off x="15529876" y="0"/>
            <a:ext cx="1152843" cy="6858000"/>
          </a:xfrm>
          <a:prstGeom prst="parallelogram">
            <a:avLst>
              <a:gd name="adj" fmla="val 947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917860-2159-3DCF-BD06-050770375620}"/>
              </a:ext>
            </a:extLst>
          </p:cNvPr>
          <p:cNvSpPr/>
          <p:nvPr/>
        </p:nvSpPr>
        <p:spPr>
          <a:xfrm flipH="1">
            <a:off x="16061953" y="0"/>
            <a:ext cx="1352286" cy="6858000"/>
          </a:xfrm>
          <a:prstGeom prst="parallelogram">
            <a:avLst>
              <a:gd name="adj" fmla="val 869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" name="קבוצה 2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22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US" sz="4400" i="1" dirty="0">
                <a:solidFill>
                  <a:schemeClr val="bg1"/>
                </a:solidFill>
              </a:rPr>
              <a:t>Topics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9160" y="1885324"/>
            <a:ext cx="7299960" cy="4241156"/>
          </a:xfrm>
          <a:prstGeom prst="rect">
            <a:avLst/>
          </a:prstGeom>
          <a:noFill/>
        </p:spPr>
        <p:txBody>
          <a:bodyPr wrap="square" lIns="360000" tIns="36000" rIns="360000" bIns="360000" rtlCol="1">
            <a:noAutofit/>
          </a:bodyPr>
          <a:lstStyle/>
          <a:p>
            <a:pPr algn="just" rtl="0"/>
            <a:endParaRPr lang="en-US" sz="2800" dirty="0">
              <a:solidFill>
                <a:schemeClr val="bg1"/>
              </a:solidFill>
              <a:latin typeface="Abadi Extra Light" panose="020B0204020104020204" pitchFamily="34" charset="0"/>
              <a:cs typeface="Calibri Light" panose="020F0302020204030204" pitchFamily="34" charset="0"/>
            </a:endParaRPr>
          </a:p>
          <a:p>
            <a:pPr algn="just" rtl="0"/>
            <a:r>
              <a:rPr lang="en-US" sz="2800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Explain and describe the concept of “facial angle" that the code, provided on GitHub, aims to calculate.</a:t>
            </a:r>
          </a:p>
          <a:p>
            <a:pPr marL="571500" indent="-571500" algn="just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badi Extra Light" panose="020B0204020104020204" pitchFamily="34" charset="0"/>
              <a:cs typeface="Calibri Light" panose="020F0302020204030204" pitchFamily="34" charset="0"/>
            </a:endParaRPr>
          </a:p>
          <a:p>
            <a:pPr algn="just" rtl="0"/>
            <a:r>
              <a:rPr lang="en-US" sz="2800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Present the mathematical proof upon which the calculation is based.</a:t>
            </a:r>
          </a:p>
        </p:txBody>
      </p:sp>
      <p:sp>
        <p:nvSpPr>
          <p:cNvPr id="49" name="Oval 30">
            <a:extLst>
              <a:ext uri="{FF2B5EF4-FFF2-40B4-BE49-F238E27FC236}">
                <a16:creationId xmlns:a16="http://schemas.microsoft.com/office/drawing/2014/main" id="{C52B2B9F-4C6F-611E-D589-A3DC49898DE0}"/>
              </a:ext>
            </a:extLst>
          </p:cNvPr>
          <p:cNvSpPr/>
          <p:nvPr/>
        </p:nvSpPr>
        <p:spPr>
          <a:xfrm>
            <a:off x="746760" y="240792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1</a:t>
            </a:r>
            <a:endParaRPr lang="en-IL" sz="2400" dirty="0">
              <a:solidFill>
                <a:schemeClr val="bg2">
                  <a:lumMod val="1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0" name="Oval 31">
            <a:extLst>
              <a:ext uri="{FF2B5EF4-FFF2-40B4-BE49-F238E27FC236}">
                <a16:creationId xmlns:a16="http://schemas.microsoft.com/office/drawing/2014/main" id="{FBC85FC3-69CA-E65C-1CF2-0F26C0FFBE4A}"/>
              </a:ext>
            </a:extLst>
          </p:cNvPr>
          <p:cNvSpPr/>
          <p:nvPr/>
        </p:nvSpPr>
        <p:spPr>
          <a:xfrm>
            <a:off x="746760" y="41148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badi" panose="020B0604020104020204" pitchFamily="34" charset="0"/>
              </a:rPr>
              <a:t>2</a:t>
            </a:r>
            <a:endParaRPr lang="en-IL" sz="2400" dirty="0">
              <a:solidFill>
                <a:schemeClr val="bg2">
                  <a:lumMod val="1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80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מלבן 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</a:t>
            </a:r>
            <a:r>
              <a:rPr lang="en-GB" sz="4400" i="1" dirty="0" smtClean="0">
                <a:solidFill>
                  <a:schemeClr val="bg1"/>
                </a:solidFill>
              </a:rPr>
              <a:t>(4/7)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013846"/>
                <a:ext cx="10759666" cy="5288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So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𝐵𝑅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𝐴𝐸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𝐵𝐸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𝐵𝐸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𝐸𝑅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𝐷𝐿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𝐵𝐸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𝐹𝑁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𝐸𝑅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R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R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R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R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now we will use the formula: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US" sz="24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4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</m:t>
                    </m:r>
                    <m:func>
                      <m:funcPr>
                        <m:ctrlPr>
                          <a:rPr lang="en-US" sz="24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  <m:r>
                                  <a:rPr lang="en-US" sz="2400" b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b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sz="2400" b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𝑐𝑜𝑠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𝐴𝐵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𝐵𝑅</m:t>
                          </m:r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b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400" b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>
                                              <a:solidFill>
                                                <a:srgbClr val="F2F2F2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013846"/>
                <a:ext cx="10759666" cy="5288820"/>
              </a:xfrm>
              <a:prstGeom prst="rect">
                <a:avLst/>
              </a:prstGeom>
              <a:blipFill>
                <a:blip r:embed="rId3"/>
                <a:stretch>
                  <a:fillRect l="-849" t="-9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מלבן 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</a:t>
            </a:r>
            <a:r>
              <a:rPr lang="en-GB" sz="4400" i="1" dirty="0" smtClean="0">
                <a:solidFill>
                  <a:schemeClr val="bg1"/>
                </a:solidFill>
              </a:rPr>
              <a:t>(5/7)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013846"/>
                <a:ext cx="10759666" cy="5429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Now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, we want to express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in terms of T and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F2F2F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𝜷</m:t>
                    </m:r>
                  </m:oMath>
                </a14:m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.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We will use the formula: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±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∓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 smtClean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013846"/>
                <a:ext cx="10759666" cy="5429884"/>
              </a:xfrm>
              <a:prstGeom prst="rect">
                <a:avLst/>
              </a:prstGeom>
              <a:blipFill>
                <a:blip r:embed="rId3"/>
                <a:stretch>
                  <a:fillRect l="-849" t="-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8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מלבן 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</a:t>
            </a:r>
            <a:r>
              <a:rPr lang="en-GB" sz="4400" i="1" dirty="0" smtClean="0">
                <a:solidFill>
                  <a:schemeClr val="bg1"/>
                </a:solidFill>
              </a:rPr>
              <a:t>(6/7)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013846"/>
                <a:ext cx="10759666" cy="5704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Now divide both side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a:rPr lang="en-US" sz="24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400" b="1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Now divide both </a:t>
                </a:r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sides </a:t>
                </a:r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a:rPr lang="en-US" sz="2400" b="1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b="1" dirty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1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1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1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013846"/>
                <a:ext cx="10759666" cy="5704447"/>
              </a:xfrm>
              <a:prstGeom prst="rect">
                <a:avLst/>
              </a:prstGeom>
              <a:blipFill>
                <a:blip r:embed="rId3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7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27EB-266B-9F15-718C-A6F867EC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6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מלבן 6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DCF4BA-1F12-A709-065F-629A4DDC9D96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Concept – proof </a:t>
            </a:r>
            <a:r>
              <a:rPr lang="en-GB" sz="4400" i="1" dirty="0" smtClean="0">
                <a:solidFill>
                  <a:schemeClr val="bg1"/>
                </a:solidFill>
              </a:rPr>
              <a:t>(7/7) 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563654" y="1013846"/>
                <a:ext cx="10759666" cy="359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1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𝑇</m:t>
                      </m:r>
                    </m:oMath>
                  </m:oMathPara>
                </a14:m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𝑇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b="1" dirty="0" smtClean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→</m:t>
                      </m:r>
                      <m:r>
                        <a:rPr lang="en-US" sz="2400" b="1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US" sz="2400" b="1" i="1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𝒕𝒂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cot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2400" b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b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𝑇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2400" b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1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2400" b="1" dirty="0" smtClean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r>
                  <a:rPr lang="en-US" sz="24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In the code, T represented by Q. </a:t>
                </a:r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algn="l" rtl="0"/>
                <a:endParaRPr lang="en-US" sz="2400" b="1" dirty="0">
                  <a:solidFill>
                    <a:srgbClr val="F2F2F2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4" y="1013846"/>
                <a:ext cx="10759666" cy="3590919"/>
              </a:xfrm>
              <a:prstGeom prst="rect">
                <a:avLst/>
              </a:prstGeom>
              <a:blipFill>
                <a:blip r:embed="rId3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תמונה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0" y="4905994"/>
            <a:ext cx="10447654" cy="1112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91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F41A61B-09D0-D787-BF55-14AD18B4C0D3}"/>
              </a:ext>
            </a:extLst>
          </p:cNvPr>
          <p:cNvSpPr/>
          <p:nvPr/>
        </p:nvSpPr>
        <p:spPr>
          <a:xfrm flipH="1">
            <a:off x="-1950563" y="0"/>
            <a:ext cx="1152843" cy="6858000"/>
          </a:xfrm>
          <a:prstGeom prst="parallelogram">
            <a:avLst>
              <a:gd name="adj" fmla="val 947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2661F39-1BA3-B757-0BD1-4D3B621A2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487" b="1563"/>
          <a:stretch/>
        </p:blipFill>
        <p:spPr>
          <a:xfrm>
            <a:off x="13456920" y="0"/>
            <a:ext cx="5958840" cy="6858000"/>
          </a:xfrm>
          <a:prstGeom prst="rect">
            <a:avLst/>
          </a:prstGeom>
        </p:spPr>
      </p:pic>
      <p:sp>
        <p:nvSpPr>
          <p:cNvPr id="53" name="Parallelogram 52">
            <a:extLst>
              <a:ext uri="{FF2B5EF4-FFF2-40B4-BE49-F238E27FC236}">
                <a16:creationId xmlns:a16="http://schemas.microsoft.com/office/drawing/2014/main" id="{DB47BF79-FFC2-A308-631F-421A4A52509D}"/>
              </a:ext>
            </a:extLst>
          </p:cNvPr>
          <p:cNvSpPr/>
          <p:nvPr/>
        </p:nvSpPr>
        <p:spPr>
          <a:xfrm>
            <a:off x="18997665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5CB19019-4D3C-A360-D9F1-2FCEF9058EFB}"/>
              </a:ext>
            </a:extLst>
          </p:cNvPr>
          <p:cNvSpPr/>
          <p:nvPr/>
        </p:nvSpPr>
        <p:spPr>
          <a:xfrm>
            <a:off x="12344400" y="0"/>
            <a:ext cx="2133600" cy="6858000"/>
          </a:xfrm>
          <a:prstGeom prst="parallelogram">
            <a:avLst>
              <a:gd name="adj" fmla="val 504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IL" dirty="0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8D5B17F6-9B15-E71C-9087-B3D68E5218B7}"/>
              </a:ext>
            </a:extLst>
          </p:cNvPr>
          <p:cNvSpPr/>
          <p:nvPr/>
        </p:nvSpPr>
        <p:spPr>
          <a:xfrm>
            <a:off x="23816662" y="0"/>
            <a:ext cx="1226291" cy="6858000"/>
          </a:xfrm>
          <a:prstGeom prst="parallelogram">
            <a:avLst>
              <a:gd name="adj" fmla="val 881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651D8062-48B8-029E-6903-EF99645F171B}"/>
              </a:ext>
            </a:extLst>
          </p:cNvPr>
          <p:cNvSpPr/>
          <p:nvPr/>
        </p:nvSpPr>
        <p:spPr>
          <a:xfrm>
            <a:off x="14413494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Parallelogram 56">
            <a:extLst>
              <a:ext uri="{FF2B5EF4-FFF2-40B4-BE49-F238E27FC236}">
                <a16:creationId xmlns:a16="http://schemas.microsoft.com/office/drawing/2014/main" id="{3C8739AE-FAEC-CCE0-3D91-F07FA3395B06}"/>
              </a:ext>
            </a:extLst>
          </p:cNvPr>
          <p:cNvSpPr/>
          <p:nvPr/>
        </p:nvSpPr>
        <p:spPr>
          <a:xfrm>
            <a:off x="16970586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E3251359-5104-7B3D-8FD6-C5D7482CF8FB}"/>
              </a:ext>
            </a:extLst>
          </p:cNvPr>
          <p:cNvSpPr/>
          <p:nvPr/>
        </p:nvSpPr>
        <p:spPr>
          <a:xfrm>
            <a:off x="18787851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712FB2AF-758E-57AB-B509-5EA0F498A8AB}"/>
              </a:ext>
            </a:extLst>
          </p:cNvPr>
          <p:cNvSpPr/>
          <p:nvPr/>
        </p:nvSpPr>
        <p:spPr>
          <a:xfrm>
            <a:off x="19508734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IL" dirty="0"/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E6ECD1C3-94D3-70E6-85FF-9FCB44122083}"/>
              </a:ext>
            </a:extLst>
          </p:cNvPr>
          <p:cNvSpPr/>
          <p:nvPr/>
        </p:nvSpPr>
        <p:spPr>
          <a:xfrm>
            <a:off x="12296510" y="0"/>
            <a:ext cx="1226291" cy="6858000"/>
          </a:xfrm>
          <a:prstGeom prst="parallelogram">
            <a:avLst>
              <a:gd name="adj" fmla="val 930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890F3674-DA99-58F2-16CE-892C7E885248}"/>
              </a:ext>
            </a:extLst>
          </p:cNvPr>
          <p:cNvSpPr/>
          <p:nvPr/>
        </p:nvSpPr>
        <p:spPr>
          <a:xfrm flipH="1">
            <a:off x="-1607821" y="0"/>
            <a:ext cx="1152843" cy="6858000"/>
          </a:xfrm>
          <a:prstGeom prst="parallelogram">
            <a:avLst>
              <a:gd name="adj" fmla="val 947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2" name="Picture 2" descr="DALL·E 2024-10-22 21.11.20 - A futuristic background for a PowerPoint presentation slide, suitable for topics like AI or computer science. The design features deep blue tones with.webp [webp-to-jpg output image]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6466" y="-659951"/>
            <a:ext cx="15210002" cy="86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מלבן 22"/>
          <p:cNvSpPr/>
          <p:nvPr/>
        </p:nvSpPr>
        <p:spPr>
          <a:xfrm>
            <a:off x="-11210" y="-11700"/>
            <a:ext cx="12192000" cy="7057292"/>
          </a:xfrm>
          <a:prstGeom prst="rect">
            <a:avLst/>
          </a:prstGeom>
          <a:gradFill flip="none" rotWithShape="1">
            <a:gsLst>
              <a:gs pos="55000">
                <a:srgbClr val="121328">
                  <a:alpha val="88000"/>
                </a:srgbClr>
              </a:gs>
              <a:gs pos="77000">
                <a:srgbClr val="103F51">
                  <a:alpha val="84000"/>
                </a:srgbClr>
              </a:gs>
              <a:gs pos="100000">
                <a:srgbClr val="1793BF">
                  <a:alpha val="7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7" name="תמונה 26" descr="A blue and white face with lines and dots&#10;&#10;Description automatically generated">
            <a:extLst>
              <a:ext uri="{FF2B5EF4-FFF2-40B4-BE49-F238E27FC236}">
                <a16:creationId xmlns:a16="http://schemas.microsoft.com/office/drawing/2014/main" id="{C12A50AB-5167-30DF-FABF-BF9BF4BA3B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 r="17028" b="8593"/>
          <a:stretch/>
        </p:blipFill>
        <p:spPr>
          <a:xfrm>
            <a:off x="1" y="3540"/>
            <a:ext cx="6329283" cy="6656340"/>
          </a:xfrm>
          <a:custGeom>
            <a:avLst/>
            <a:gdLst>
              <a:gd name="connsiteX0" fmla="*/ 0 w 6329283"/>
              <a:gd name="connsiteY0" fmla="*/ 0 h 6656340"/>
              <a:gd name="connsiteX1" fmla="*/ 5267487 w 6329283"/>
              <a:gd name="connsiteY1" fmla="*/ 0 h 6656340"/>
              <a:gd name="connsiteX2" fmla="*/ 6329283 w 6329283"/>
              <a:gd name="connsiteY2" fmla="*/ 5156204 h 6656340"/>
              <a:gd name="connsiteX3" fmla="*/ 6329283 w 6329283"/>
              <a:gd name="connsiteY3" fmla="*/ 6656340 h 6656340"/>
              <a:gd name="connsiteX4" fmla="*/ 0 w 6329283"/>
              <a:gd name="connsiteY4" fmla="*/ 6656340 h 665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283" h="6656340">
                <a:moveTo>
                  <a:pt x="0" y="0"/>
                </a:moveTo>
                <a:lnTo>
                  <a:pt x="5267487" y="0"/>
                </a:lnTo>
                <a:lnTo>
                  <a:pt x="6329283" y="5156204"/>
                </a:lnTo>
                <a:lnTo>
                  <a:pt x="6329283" y="6656340"/>
                </a:lnTo>
                <a:lnTo>
                  <a:pt x="0" y="6656340"/>
                </a:lnTo>
                <a:close/>
              </a:path>
            </a:pathLst>
          </a:custGeom>
        </p:spPr>
      </p:pic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89B0370F-F77D-465E-1EC7-EF77829629FE}"/>
              </a:ext>
            </a:extLst>
          </p:cNvPr>
          <p:cNvSpPr/>
          <p:nvPr/>
        </p:nvSpPr>
        <p:spPr>
          <a:xfrm>
            <a:off x="3881120" y="1"/>
            <a:ext cx="10160" cy="257"/>
          </a:xfrm>
          <a:custGeom>
            <a:avLst/>
            <a:gdLst>
              <a:gd name="connsiteX0" fmla="*/ 0 w 10160"/>
              <a:gd name="connsiteY0" fmla="*/ 0 h 257"/>
              <a:gd name="connsiteX1" fmla="*/ 10160 w 10160"/>
              <a:gd name="connsiteY1" fmla="*/ 0 h 257"/>
              <a:gd name="connsiteX2" fmla="*/ 0 w 10160"/>
              <a:gd name="connsiteY2" fmla="*/ 257 h 257"/>
              <a:gd name="connsiteX3" fmla="*/ 0 w 10160"/>
              <a:gd name="connsiteY3" fmla="*/ 0 h 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" h="257">
                <a:moveTo>
                  <a:pt x="0" y="0"/>
                </a:moveTo>
                <a:lnTo>
                  <a:pt x="10160" y="0"/>
                </a:lnTo>
                <a:lnTo>
                  <a:pt x="0" y="2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/>
          </a:p>
        </p:txBody>
      </p:sp>
      <p:sp>
        <p:nvSpPr>
          <p:cNvPr id="29" name="Parallelogram 63">
            <a:extLst>
              <a:ext uri="{FF2B5EF4-FFF2-40B4-BE49-F238E27FC236}">
                <a16:creationId xmlns:a16="http://schemas.microsoft.com/office/drawing/2014/main" id="{A790D42D-D2AA-28A5-0EA6-A66C24EA97B6}"/>
              </a:ext>
            </a:extLst>
          </p:cNvPr>
          <p:cNvSpPr/>
          <p:nvPr/>
        </p:nvSpPr>
        <p:spPr>
          <a:xfrm flipH="1">
            <a:off x="4899131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Parallelogram 66">
            <a:extLst>
              <a:ext uri="{FF2B5EF4-FFF2-40B4-BE49-F238E27FC236}">
                <a16:creationId xmlns:a16="http://schemas.microsoft.com/office/drawing/2014/main" id="{88092AB0-1515-2924-8939-5FBFA7CE6B9C}"/>
              </a:ext>
            </a:extLst>
          </p:cNvPr>
          <p:cNvSpPr/>
          <p:nvPr/>
        </p:nvSpPr>
        <p:spPr>
          <a:xfrm flipH="1">
            <a:off x="4484783" y="0"/>
            <a:ext cx="1352286" cy="6858000"/>
          </a:xfrm>
          <a:prstGeom prst="parallelogram">
            <a:avLst>
              <a:gd name="adj" fmla="val 869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E0A197AD-30A7-4A71-4E0C-44F562431D39}"/>
              </a:ext>
            </a:extLst>
          </p:cNvPr>
          <p:cNvSpPr txBox="1">
            <a:spLocks/>
          </p:cNvSpPr>
          <p:nvPr/>
        </p:nvSpPr>
        <p:spPr>
          <a:xfrm>
            <a:off x="6898640" y="2551837"/>
            <a:ext cx="5293360" cy="1754326"/>
          </a:xfrm>
          <a:prstGeom prst="rect">
            <a:avLst/>
          </a:prstGeom>
        </p:spPr>
        <p:txBody>
          <a:bodyPr vert="horz" wrap="square" lIns="91440" tIns="45720" rIns="91440" bIns="45720" rtlCol="1" anchor="b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GB" smtClean="0">
                <a:solidFill>
                  <a:schemeClr val="accent1"/>
                </a:solidFill>
                <a:latin typeface="Abadi Extra Light" panose="020B0204020104020204" pitchFamily="34" charset="0"/>
              </a:rPr>
              <a:t>Facial angle</a:t>
            </a:r>
            <a: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  <a:t/>
            </a:r>
            <a:b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</a:br>
            <a: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  <a:t>- Definition</a:t>
            </a:r>
            <a:endParaRPr lang="en-IL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07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13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מלבן 13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7C1458-8DD3-5B0F-BC29-AF5E21B58AEC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What is it “facial angle”?</a:t>
            </a:r>
          </a:p>
        </p:txBody>
      </p:sp>
      <p:sp>
        <p:nvSpPr>
          <p:cNvPr id="16" name="Parallelogram 3">
            <a:extLst>
              <a:ext uri="{FF2B5EF4-FFF2-40B4-BE49-F238E27FC236}">
                <a16:creationId xmlns:a16="http://schemas.microsoft.com/office/drawing/2014/main" id="{E1BA5DC9-AFFE-6DE6-BD4A-CF042586019C}"/>
              </a:ext>
            </a:extLst>
          </p:cNvPr>
          <p:cNvSpPr/>
          <p:nvPr/>
        </p:nvSpPr>
        <p:spPr>
          <a:xfrm>
            <a:off x="816512" y="3834761"/>
            <a:ext cx="10805160" cy="1404140"/>
          </a:xfrm>
          <a:prstGeom prst="parallelogram">
            <a:avLst>
              <a:gd name="adj" fmla="val 42647"/>
            </a:avLst>
          </a:prstGeom>
          <a:solidFill>
            <a:srgbClr val="2823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sz="3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angle between the camera's direction and the direction of the 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61BDA-5A95-8F00-8441-0CF62DB6550D}"/>
              </a:ext>
            </a:extLst>
          </p:cNvPr>
          <p:cNvSpPr txBox="1"/>
          <p:nvPr/>
        </p:nvSpPr>
        <p:spPr>
          <a:xfrm>
            <a:off x="693420" y="1526926"/>
            <a:ext cx="49453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200" b="1" dirty="0">
                <a:solidFill>
                  <a:srgbClr val="F2F2F2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Shortly speaking, 'facial angle' in our context is defined as:</a:t>
            </a:r>
            <a:endParaRPr lang="en-IL" sz="3200" dirty="0">
              <a:latin typeface="Abadi Extra Light" panose="020B02040201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קבוצה 22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24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מלבן 24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6" name="Group 16">
            <a:extLst>
              <a:ext uri="{FF2B5EF4-FFF2-40B4-BE49-F238E27FC236}">
                <a16:creationId xmlns:a16="http://schemas.microsoft.com/office/drawing/2014/main" id="{C991B4BE-5A34-182A-B7F0-AF6A527E1825}"/>
              </a:ext>
            </a:extLst>
          </p:cNvPr>
          <p:cNvGrpSpPr/>
          <p:nvPr/>
        </p:nvGrpSpPr>
        <p:grpSpPr>
          <a:xfrm>
            <a:off x="6061783" y="1599781"/>
            <a:ext cx="6128225" cy="3658439"/>
            <a:chOff x="6061783" y="1599781"/>
            <a:chExt cx="6128225" cy="3658439"/>
          </a:xfrm>
        </p:grpSpPr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56935C71-70CD-6263-0F8E-857DFAFB380F}"/>
                </a:ext>
              </a:extLst>
            </p:cNvPr>
            <p:cNvSpPr/>
            <p:nvPr/>
          </p:nvSpPr>
          <p:spPr>
            <a:xfrm rot="10800000">
              <a:off x="6061783" y="1599781"/>
              <a:ext cx="6128225" cy="3658439"/>
            </a:xfrm>
            <a:custGeom>
              <a:avLst/>
              <a:gdLst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863840 w 7863840"/>
                <a:gd name="connsiteY2" fmla="*/ 155448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254240 w 7863840"/>
                <a:gd name="connsiteY2" fmla="*/ 152400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76669"/>
                <a:gd name="connsiteX1" fmla="*/ 7863840 w 7863840"/>
                <a:gd name="connsiteY1" fmla="*/ 0 h 1576669"/>
                <a:gd name="connsiteX2" fmla="*/ 7183126 w 7863840"/>
                <a:gd name="connsiteY2" fmla="*/ 1576669 h 1576669"/>
                <a:gd name="connsiteX3" fmla="*/ 0 w 7863840"/>
                <a:gd name="connsiteY3" fmla="*/ 1554480 h 1576669"/>
                <a:gd name="connsiteX4" fmla="*/ 0 w 7863840"/>
                <a:gd name="connsiteY4" fmla="*/ 0 h 1576669"/>
                <a:gd name="connsiteX0" fmla="*/ 0 w 7863840"/>
                <a:gd name="connsiteY0" fmla="*/ 0 h 1569145"/>
                <a:gd name="connsiteX1" fmla="*/ 7863840 w 7863840"/>
                <a:gd name="connsiteY1" fmla="*/ 0 h 1569145"/>
                <a:gd name="connsiteX2" fmla="*/ 7159422 w 7863840"/>
                <a:gd name="connsiteY2" fmla="*/ 1569145 h 1569145"/>
                <a:gd name="connsiteX3" fmla="*/ 0 w 7863840"/>
                <a:gd name="connsiteY3" fmla="*/ 1554480 h 1569145"/>
                <a:gd name="connsiteX4" fmla="*/ 0 w 7863840"/>
                <a:gd name="connsiteY4" fmla="*/ 0 h 1569145"/>
                <a:gd name="connsiteX0" fmla="*/ 0 w 8290521"/>
                <a:gd name="connsiteY0" fmla="*/ 7524 h 1576669"/>
                <a:gd name="connsiteX1" fmla="*/ 8290521 w 8290521"/>
                <a:gd name="connsiteY1" fmla="*/ 0 h 1576669"/>
                <a:gd name="connsiteX2" fmla="*/ 7159422 w 8290521"/>
                <a:gd name="connsiteY2" fmla="*/ 1576669 h 1576669"/>
                <a:gd name="connsiteX3" fmla="*/ 0 w 8290521"/>
                <a:gd name="connsiteY3" fmla="*/ 1562004 h 1576669"/>
                <a:gd name="connsiteX4" fmla="*/ 0 w 8290521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15048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7524 h 1576669"/>
                <a:gd name="connsiteX1" fmla="*/ 8314226 w 8314226"/>
                <a:gd name="connsiteY1" fmla="*/ 0 h 1576669"/>
                <a:gd name="connsiteX2" fmla="*/ 7159422 w 8314226"/>
                <a:gd name="connsiteY2" fmla="*/ 1576669 h 1576669"/>
                <a:gd name="connsiteX3" fmla="*/ 0 w 8314226"/>
                <a:gd name="connsiteY3" fmla="*/ 1562004 h 1576669"/>
                <a:gd name="connsiteX4" fmla="*/ 0 w 8314226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7524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3762 h 1572907"/>
                <a:gd name="connsiteX1" fmla="*/ 8314226 w 8314226"/>
                <a:gd name="connsiteY1" fmla="*/ 0 h 1572907"/>
                <a:gd name="connsiteX2" fmla="*/ 7159422 w 8314226"/>
                <a:gd name="connsiteY2" fmla="*/ 1572907 h 1572907"/>
                <a:gd name="connsiteX3" fmla="*/ 0 w 8314226"/>
                <a:gd name="connsiteY3" fmla="*/ 1558242 h 1572907"/>
                <a:gd name="connsiteX4" fmla="*/ 0 w 8314226"/>
                <a:gd name="connsiteY4" fmla="*/ 3762 h 1572907"/>
                <a:gd name="connsiteX0" fmla="*/ 0 w 8314226"/>
                <a:gd name="connsiteY0" fmla="*/ 3762 h 1561621"/>
                <a:gd name="connsiteX1" fmla="*/ 8314226 w 8314226"/>
                <a:gd name="connsiteY1" fmla="*/ 0 h 1561621"/>
                <a:gd name="connsiteX2" fmla="*/ 7171274 w 8314226"/>
                <a:gd name="connsiteY2" fmla="*/ 1561621 h 1561621"/>
                <a:gd name="connsiteX3" fmla="*/ 0 w 8314226"/>
                <a:gd name="connsiteY3" fmla="*/ 1558242 h 1561621"/>
                <a:gd name="connsiteX4" fmla="*/ 0 w 8314226"/>
                <a:gd name="connsiteY4" fmla="*/ 3762 h 1561621"/>
                <a:gd name="connsiteX0" fmla="*/ 0 w 8302374"/>
                <a:gd name="connsiteY0" fmla="*/ 0 h 1557859"/>
                <a:gd name="connsiteX1" fmla="*/ 8302374 w 8302374"/>
                <a:gd name="connsiteY1" fmla="*/ 7524 h 1557859"/>
                <a:gd name="connsiteX2" fmla="*/ 7171274 w 8302374"/>
                <a:gd name="connsiteY2" fmla="*/ 1557859 h 1557859"/>
                <a:gd name="connsiteX3" fmla="*/ 0 w 8302374"/>
                <a:gd name="connsiteY3" fmla="*/ 1554480 h 1557859"/>
                <a:gd name="connsiteX4" fmla="*/ 0 w 8302374"/>
                <a:gd name="connsiteY4" fmla="*/ 0 h 1557859"/>
                <a:gd name="connsiteX0" fmla="*/ 0 w 8302374"/>
                <a:gd name="connsiteY0" fmla="*/ 3762 h 1561621"/>
                <a:gd name="connsiteX1" fmla="*/ 8302374 w 8302374"/>
                <a:gd name="connsiteY1" fmla="*/ 0 h 1561621"/>
                <a:gd name="connsiteX2" fmla="*/ 7171274 w 8302374"/>
                <a:gd name="connsiteY2" fmla="*/ 1561621 h 1561621"/>
                <a:gd name="connsiteX3" fmla="*/ 0 w 8302374"/>
                <a:gd name="connsiteY3" fmla="*/ 1558242 h 1561621"/>
                <a:gd name="connsiteX4" fmla="*/ 0 w 8302374"/>
                <a:gd name="connsiteY4" fmla="*/ 3762 h 15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2374" h="1561621">
                  <a:moveTo>
                    <a:pt x="0" y="3762"/>
                  </a:moveTo>
                  <a:lnTo>
                    <a:pt x="8302374" y="0"/>
                  </a:lnTo>
                  <a:lnTo>
                    <a:pt x="7171274" y="1561621"/>
                  </a:lnTo>
                  <a:lnTo>
                    <a:pt x="0" y="1558242"/>
                  </a:lnTo>
                  <a:lnTo>
                    <a:pt x="0" y="3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I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344928-FA88-CDA7-47A3-5D2932756F47}"/>
                </a:ext>
              </a:extLst>
            </p:cNvPr>
            <p:cNvSpPr txBox="1"/>
            <p:nvPr/>
          </p:nvSpPr>
          <p:spPr>
            <a:xfrm>
              <a:off x="6370539" y="4739745"/>
              <a:ext cx="2313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>
                  <a:solidFill>
                    <a:schemeClr val="bg1"/>
                  </a:solidFill>
                </a:rPr>
                <a:t>Top-Down View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358CE16C-900F-0121-EB1B-3E0CB03941F6}"/>
              </a:ext>
            </a:extLst>
          </p:cNvPr>
          <p:cNvGrpSpPr/>
          <p:nvPr/>
        </p:nvGrpSpPr>
        <p:grpSpPr>
          <a:xfrm>
            <a:off x="23875" y="1599781"/>
            <a:ext cx="6128225" cy="3658439"/>
            <a:chOff x="23875" y="1599781"/>
            <a:chExt cx="6128225" cy="3658439"/>
          </a:xfrm>
        </p:grpSpPr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3D100F1D-C094-AEEB-8D4D-8B89F4F63444}"/>
                </a:ext>
              </a:extLst>
            </p:cNvPr>
            <p:cNvSpPr/>
            <p:nvPr/>
          </p:nvSpPr>
          <p:spPr>
            <a:xfrm>
              <a:off x="23875" y="1599781"/>
              <a:ext cx="6128225" cy="3658439"/>
            </a:xfrm>
            <a:custGeom>
              <a:avLst/>
              <a:gdLst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863840 w 7863840"/>
                <a:gd name="connsiteY2" fmla="*/ 155448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254240 w 7863840"/>
                <a:gd name="connsiteY2" fmla="*/ 152400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76669"/>
                <a:gd name="connsiteX1" fmla="*/ 7863840 w 7863840"/>
                <a:gd name="connsiteY1" fmla="*/ 0 h 1576669"/>
                <a:gd name="connsiteX2" fmla="*/ 7183126 w 7863840"/>
                <a:gd name="connsiteY2" fmla="*/ 1576669 h 1576669"/>
                <a:gd name="connsiteX3" fmla="*/ 0 w 7863840"/>
                <a:gd name="connsiteY3" fmla="*/ 1554480 h 1576669"/>
                <a:gd name="connsiteX4" fmla="*/ 0 w 7863840"/>
                <a:gd name="connsiteY4" fmla="*/ 0 h 1576669"/>
                <a:gd name="connsiteX0" fmla="*/ 0 w 7863840"/>
                <a:gd name="connsiteY0" fmla="*/ 0 h 1569145"/>
                <a:gd name="connsiteX1" fmla="*/ 7863840 w 7863840"/>
                <a:gd name="connsiteY1" fmla="*/ 0 h 1569145"/>
                <a:gd name="connsiteX2" fmla="*/ 7159422 w 7863840"/>
                <a:gd name="connsiteY2" fmla="*/ 1569145 h 1569145"/>
                <a:gd name="connsiteX3" fmla="*/ 0 w 7863840"/>
                <a:gd name="connsiteY3" fmla="*/ 1554480 h 1569145"/>
                <a:gd name="connsiteX4" fmla="*/ 0 w 7863840"/>
                <a:gd name="connsiteY4" fmla="*/ 0 h 1569145"/>
                <a:gd name="connsiteX0" fmla="*/ 0 w 8290521"/>
                <a:gd name="connsiteY0" fmla="*/ 7524 h 1576669"/>
                <a:gd name="connsiteX1" fmla="*/ 8290521 w 8290521"/>
                <a:gd name="connsiteY1" fmla="*/ 0 h 1576669"/>
                <a:gd name="connsiteX2" fmla="*/ 7159422 w 8290521"/>
                <a:gd name="connsiteY2" fmla="*/ 1576669 h 1576669"/>
                <a:gd name="connsiteX3" fmla="*/ 0 w 8290521"/>
                <a:gd name="connsiteY3" fmla="*/ 1562004 h 1576669"/>
                <a:gd name="connsiteX4" fmla="*/ 0 w 8290521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15048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7524 h 1576669"/>
                <a:gd name="connsiteX1" fmla="*/ 8314226 w 8314226"/>
                <a:gd name="connsiteY1" fmla="*/ 0 h 1576669"/>
                <a:gd name="connsiteX2" fmla="*/ 7159422 w 8314226"/>
                <a:gd name="connsiteY2" fmla="*/ 1576669 h 1576669"/>
                <a:gd name="connsiteX3" fmla="*/ 0 w 8314226"/>
                <a:gd name="connsiteY3" fmla="*/ 1562004 h 1576669"/>
                <a:gd name="connsiteX4" fmla="*/ 0 w 8314226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7524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3762 h 1572907"/>
                <a:gd name="connsiteX1" fmla="*/ 8314226 w 8314226"/>
                <a:gd name="connsiteY1" fmla="*/ 0 h 1572907"/>
                <a:gd name="connsiteX2" fmla="*/ 7159422 w 8314226"/>
                <a:gd name="connsiteY2" fmla="*/ 1572907 h 1572907"/>
                <a:gd name="connsiteX3" fmla="*/ 0 w 8314226"/>
                <a:gd name="connsiteY3" fmla="*/ 1558242 h 1572907"/>
                <a:gd name="connsiteX4" fmla="*/ 0 w 8314226"/>
                <a:gd name="connsiteY4" fmla="*/ 3762 h 1572907"/>
                <a:gd name="connsiteX0" fmla="*/ 0 w 8314226"/>
                <a:gd name="connsiteY0" fmla="*/ 3762 h 1561621"/>
                <a:gd name="connsiteX1" fmla="*/ 8314226 w 8314226"/>
                <a:gd name="connsiteY1" fmla="*/ 0 h 1561621"/>
                <a:gd name="connsiteX2" fmla="*/ 7171274 w 8314226"/>
                <a:gd name="connsiteY2" fmla="*/ 1561621 h 1561621"/>
                <a:gd name="connsiteX3" fmla="*/ 0 w 8314226"/>
                <a:gd name="connsiteY3" fmla="*/ 1558242 h 1561621"/>
                <a:gd name="connsiteX4" fmla="*/ 0 w 8314226"/>
                <a:gd name="connsiteY4" fmla="*/ 3762 h 1561621"/>
                <a:gd name="connsiteX0" fmla="*/ 0 w 8302374"/>
                <a:gd name="connsiteY0" fmla="*/ 0 h 1557859"/>
                <a:gd name="connsiteX1" fmla="*/ 8302374 w 8302374"/>
                <a:gd name="connsiteY1" fmla="*/ 7524 h 1557859"/>
                <a:gd name="connsiteX2" fmla="*/ 7171274 w 8302374"/>
                <a:gd name="connsiteY2" fmla="*/ 1557859 h 1557859"/>
                <a:gd name="connsiteX3" fmla="*/ 0 w 8302374"/>
                <a:gd name="connsiteY3" fmla="*/ 1554480 h 1557859"/>
                <a:gd name="connsiteX4" fmla="*/ 0 w 8302374"/>
                <a:gd name="connsiteY4" fmla="*/ 0 h 1557859"/>
                <a:gd name="connsiteX0" fmla="*/ 0 w 8302374"/>
                <a:gd name="connsiteY0" fmla="*/ 3762 h 1561621"/>
                <a:gd name="connsiteX1" fmla="*/ 8302374 w 8302374"/>
                <a:gd name="connsiteY1" fmla="*/ 0 h 1561621"/>
                <a:gd name="connsiteX2" fmla="*/ 7171274 w 8302374"/>
                <a:gd name="connsiteY2" fmla="*/ 1561621 h 1561621"/>
                <a:gd name="connsiteX3" fmla="*/ 0 w 8302374"/>
                <a:gd name="connsiteY3" fmla="*/ 1558242 h 1561621"/>
                <a:gd name="connsiteX4" fmla="*/ 0 w 8302374"/>
                <a:gd name="connsiteY4" fmla="*/ 3762 h 15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2374" h="1561621">
                  <a:moveTo>
                    <a:pt x="0" y="3762"/>
                  </a:moveTo>
                  <a:lnTo>
                    <a:pt x="8302374" y="0"/>
                  </a:lnTo>
                  <a:lnTo>
                    <a:pt x="7171274" y="1561621"/>
                  </a:lnTo>
                  <a:lnTo>
                    <a:pt x="0" y="1558242"/>
                  </a:lnTo>
                  <a:lnTo>
                    <a:pt x="0" y="3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63A93C-77E7-2438-8591-37FCB1F6C840}"/>
                </a:ext>
              </a:extLst>
            </p:cNvPr>
            <p:cNvSpPr txBox="1"/>
            <p:nvPr/>
          </p:nvSpPr>
          <p:spPr>
            <a:xfrm>
              <a:off x="3476773" y="4735834"/>
              <a:ext cx="1756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US" sz="2400" dirty="0">
                  <a:solidFill>
                    <a:schemeClr val="bg1"/>
                  </a:solidFill>
                </a:rPr>
                <a:t>Input Image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מלבן 31"/>
          <p:cNvSpPr/>
          <p:nvPr/>
        </p:nvSpPr>
        <p:spPr>
          <a:xfrm>
            <a:off x="378326" y="5844415"/>
            <a:ext cx="8971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3200" b="1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In this situation, the face angle is said to be 0 degrees.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FAC04-3E9A-9A54-07AC-F0982EA5E890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What is it “facial angle”?</a:t>
            </a: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7BDA8FB3-A7D4-B1BE-551E-88FC12343172}"/>
              </a:ext>
            </a:extLst>
          </p:cNvPr>
          <p:cNvGrpSpPr/>
          <p:nvPr/>
        </p:nvGrpSpPr>
        <p:grpSpPr>
          <a:xfrm>
            <a:off x="7347505" y="2385712"/>
            <a:ext cx="4255723" cy="1790348"/>
            <a:chOff x="6625932" y="1426413"/>
            <a:chExt cx="4255723" cy="1790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62698" y="2503270"/>
                  <a:ext cx="1262113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57689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57689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he-IL" sz="2400" dirty="0">
                    <a:solidFill>
                      <a:srgbClr val="57689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698" y="2503270"/>
                  <a:ext cx="126211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חץ למטה 35"/>
            <p:cNvSpPr/>
            <p:nvPr/>
          </p:nvSpPr>
          <p:spPr>
            <a:xfrm rot="5400000">
              <a:off x="8824663" y="1767154"/>
              <a:ext cx="533286" cy="1109600"/>
            </a:xfrm>
            <a:prstGeom prst="downArrow">
              <a:avLst/>
            </a:prstGeom>
            <a:solidFill>
              <a:srgbClr val="576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חץ למטה 36"/>
            <p:cNvSpPr/>
            <p:nvPr/>
          </p:nvSpPr>
          <p:spPr>
            <a:xfrm rot="16200000">
              <a:off x="7850899" y="1810864"/>
              <a:ext cx="533286" cy="1022181"/>
            </a:xfrm>
            <a:prstGeom prst="downArrow">
              <a:avLst/>
            </a:prstGeom>
            <a:solidFill>
              <a:srgbClr val="576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8" name="Picture 2" descr="DALL·E 2024-10-24 20.29.04 - A realistic direct overhead view of a woman with black hair tied in a ponytail, wearing a blue shirt, as if the camera is positioned directly above he.webp [webp-to-jpg output image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3164" l="4785" r="100000">
                          <a14:backgroundMark x1="35547" y1="19238" x2="34277" y2="20313"/>
                          <a14:backgroundMark x1="36719" y1="18457" x2="39844" y2="16797"/>
                          <a14:backgroundMark x1="41992" y1="16406" x2="41016" y2="17090"/>
                          <a14:backgroundMark x1="60840" y1="18066" x2="59277" y2="17383"/>
                          <a14:backgroundMark x1="37891" y1="18066" x2="39551" y2="18359"/>
                          <a14:backgroundMark x1="40430" y1="17871" x2="41113" y2="17480"/>
                          <a14:backgroundMark x1="62109" y1="10547" x2="62109" y2="105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091307" y="1426412"/>
              <a:ext cx="1790348" cy="1790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DALL·E 2024-10-27 13.02.52 - A top-down view of a camera. The image shows a single camera from above, displaying the lens, body, and controls. The background is plain and minimali.webp [webp-to-jpg output image]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3867" y1="55176" x2="60547" y2="53711"/>
                          <a14:backgroundMark x1="41699" y1="70020" x2="59473" y2="68457"/>
                          <a14:backgroundMark x1="59668" y1="54102" x2="59375" y2="51074"/>
                          <a14:backgroundMark x1="43262" y1="54883" x2="43359" y2="54297"/>
                          <a14:backgroundMark x1="42188" y1="54004" x2="43555" y2="54590"/>
                          <a14:backgroundMark x1="59961" y1="53809" x2="59961" y2="54688"/>
                          <a14:backgroundMark x1="58496" y1="54297" x2="57910" y2="54688"/>
                          <a14:backgroundMark x1="57813" y1="55273" x2="57617" y2="54980"/>
                          <a14:backgroundMark x1="41992" y1="53809" x2="43848" y2="540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80" t="32184" r="28470" b="29847"/>
            <a:stretch/>
          </p:blipFill>
          <p:spPr bwMode="auto">
            <a:xfrm rot="5400000">
              <a:off x="6612043" y="1692862"/>
              <a:ext cx="1377825" cy="135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12">
            <a:extLst>
              <a:ext uri="{FF2B5EF4-FFF2-40B4-BE49-F238E27FC236}">
                <a16:creationId xmlns:a16="http://schemas.microsoft.com/office/drawing/2014/main" id="{416F0DA4-C3B0-6746-46AF-9A3C8DE33611}"/>
              </a:ext>
            </a:extLst>
          </p:cNvPr>
          <p:cNvGrpSpPr/>
          <p:nvPr/>
        </p:nvGrpSpPr>
        <p:grpSpPr>
          <a:xfrm>
            <a:off x="1253459" y="1886658"/>
            <a:ext cx="3151479" cy="2788456"/>
            <a:chOff x="879037" y="2009319"/>
            <a:chExt cx="4179020" cy="3697633"/>
          </a:xfrm>
        </p:grpSpPr>
        <p:pic>
          <p:nvPicPr>
            <p:cNvPr id="41" name="תמונה 4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491" l="2504" r="98831">
                          <a14:foregroundMark x1="30384" y1="64340" x2="11352" y2="79057"/>
                          <a14:foregroundMark x1="16694" y1="87736" x2="20534" y2="91887"/>
                          <a14:foregroundMark x1="19366" y1="81132" x2="23205" y2="88679"/>
                          <a14:foregroundMark x1="21536" y1="76792" x2="28881" y2="89811"/>
                          <a14:foregroundMark x1="26544" y1="77170" x2="33556" y2="85094"/>
                          <a14:foregroundMark x1="39065" y1="78302" x2="44574" y2="86415"/>
                          <a14:foregroundMark x1="46912" y1="88868" x2="48915" y2="94340"/>
                          <a14:foregroundMark x1="56761" y1="85094" x2="50417" y2="95094"/>
                          <a14:foregroundMark x1="69282" y1="80566" x2="65275" y2="89245"/>
                          <a14:foregroundMark x1="70952" y1="87736" x2="65609" y2="97170"/>
                          <a14:foregroundMark x1="76795" y1="86792" x2="75793" y2="94528"/>
                          <a14:foregroundMark x1="80134" y1="74151" x2="92487" y2="77925"/>
                          <a14:foregroundMark x1="77796" y1="71132" x2="74958" y2="69811"/>
                          <a14:foregroundMark x1="74457" y1="69245" x2="73456" y2="67358"/>
                          <a14:foregroundMark x1="65275" y1="63396" x2="67446" y2="64340"/>
                          <a14:foregroundMark x1="23706" y1="69057" x2="21703" y2="68302"/>
                          <a14:foregroundMark x1="18030" y1="73962" x2="9015" y2="75472"/>
                          <a14:foregroundMark x1="11686" y1="81698" x2="6177" y2="82075"/>
                          <a14:foregroundMark x1="7179" y1="78113" x2="4174" y2="78113"/>
                          <a14:foregroundMark x1="10684" y1="91132" x2="4174" y2="87736"/>
                          <a14:foregroundMark x1="6845" y1="93019" x2="4007" y2="92830"/>
                          <a14:foregroundMark x1="7179" y1="94528" x2="2504" y2="93962"/>
                          <a14:foregroundMark x1="32554" y1="71509" x2="61937" y2="72830"/>
                          <a14:foregroundMark x1="92654" y1="91509" x2="85142" y2="94906"/>
                          <a14:foregroundMark x1="18030" y1="71887" x2="18698" y2="70566"/>
                          <a14:foregroundMark x1="20033" y1="71509" x2="18364" y2="70377"/>
                          <a14:foregroundMark x1="4674" y1="73208" x2="14023" y2="70755"/>
                          <a14:foregroundMark x1="85142" y1="90189" x2="81803" y2="96604"/>
                          <a14:foregroundMark x1="10351" y1="92264" x2="20367" y2="94340"/>
                          <a14:foregroundMark x1="15526" y1="95660" x2="19366" y2="9566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037" y="2009319"/>
              <a:ext cx="4179020" cy="3697633"/>
            </a:xfrm>
            <a:prstGeom prst="rect">
              <a:avLst/>
            </a:prstGeom>
          </p:spPr>
        </p:pic>
        <p:sp>
          <p:nvSpPr>
            <p:cNvPr id="42" name="צורה חופשית 41"/>
            <p:cNvSpPr/>
            <p:nvPr/>
          </p:nvSpPr>
          <p:spPr>
            <a:xfrm>
              <a:off x="2004772" y="3073503"/>
              <a:ext cx="753431" cy="413158"/>
            </a:xfrm>
            <a:custGeom>
              <a:avLst/>
              <a:gdLst>
                <a:gd name="connsiteX0" fmla="*/ 64129 w 1028778"/>
                <a:gd name="connsiteY0" fmla="*/ 104673 h 564149"/>
                <a:gd name="connsiteX1" fmla="*/ 67578 w 1028778"/>
                <a:gd name="connsiteY1" fmla="*/ 105796 h 564149"/>
                <a:gd name="connsiteX2" fmla="*/ 68469 w 1028778"/>
                <a:gd name="connsiteY2" fmla="*/ 107508 h 564149"/>
                <a:gd name="connsiteX3" fmla="*/ 15344 w 1028778"/>
                <a:gd name="connsiteY3" fmla="*/ 61157 h 564149"/>
                <a:gd name="connsiteX4" fmla="*/ 15388 w 1028778"/>
                <a:gd name="connsiteY4" fmla="*/ 61277 h 564149"/>
                <a:gd name="connsiteX5" fmla="*/ 15931 w 1028778"/>
                <a:gd name="connsiteY5" fmla="*/ 62779 h 564149"/>
                <a:gd name="connsiteX6" fmla="*/ 16580 w 1028778"/>
                <a:gd name="connsiteY6" fmla="*/ 63367 h 564149"/>
                <a:gd name="connsiteX7" fmla="*/ 4012 w 1028778"/>
                <a:gd name="connsiteY7" fmla="*/ 0 h 564149"/>
                <a:gd name="connsiteX8" fmla="*/ 6640 w 1028778"/>
                <a:gd name="connsiteY8" fmla="*/ 10292 h 564149"/>
                <a:gd name="connsiteX9" fmla="*/ 60074 w 1028778"/>
                <a:gd name="connsiteY9" fmla="*/ 103352 h 564149"/>
                <a:gd name="connsiteX10" fmla="*/ 61130 w 1028778"/>
                <a:gd name="connsiteY10" fmla="*/ 103696 h 564149"/>
                <a:gd name="connsiteX11" fmla="*/ 61829 w 1028778"/>
                <a:gd name="connsiteY11" fmla="*/ 104329 h 564149"/>
                <a:gd name="connsiteX12" fmla="*/ 68686 w 1028778"/>
                <a:gd name="connsiteY12" fmla="*/ 107925 h 564149"/>
                <a:gd name="connsiteX13" fmla="*/ 70373 w 1028778"/>
                <a:gd name="connsiteY13" fmla="*/ 111165 h 564149"/>
                <a:gd name="connsiteX14" fmla="*/ 89287 w 1028778"/>
                <a:gd name="connsiteY14" fmla="*/ 117397 h 564149"/>
                <a:gd name="connsiteX15" fmla="*/ 87937 w 1028778"/>
                <a:gd name="connsiteY15" fmla="*/ 118019 h 564149"/>
                <a:gd name="connsiteX16" fmla="*/ 115933 w 1028778"/>
                <a:gd name="connsiteY16" fmla="*/ 132699 h 564149"/>
                <a:gd name="connsiteX17" fmla="*/ 135285 w 1028778"/>
                <a:gd name="connsiteY17" fmla="*/ 142846 h 564149"/>
                <a:gd name="connsiteX18" fmla="*/ 223255 w 1028778"/>
                <a:gd name="connsiteY18" fmla="*/ 173872 h 564149"/>
                <a:gd name="connsiteX19" fmla="*/ 243903 w 1028778"/>
                <a:gd name="connsiteY19" fmla="*/ 180115 h 564149"/>
                <a:gd name="connsiteX20" fmla="*/ 294159 w 1028778"/>
                <a:gd name="connsiteY20" fmla="*/ 192664 h 564149"/>
                <a:gd name="connsiteX21" fmla="*/ 397072 w 1028778"/>
                <a:gd name="connsiteY21" fmla="*/ 215300 h 564149"/>
                <a:gd name="connsiteX22" fmla="*/ 453282 w 1028778"/>
                <a:gd name="connsiteY22" fmla="*/ 225253 h 564149"/>
                <a:gd name="connsiteX23" fmla="*/ 574890 w 1028778"/>
                <a:gd name="connsiteY23" fmla="*/ 242271 h 564149"/>
                <a:gd name="connsiteX24" fmla="*/ 631750 w 1028778"/>
                <a:gd name="connsiteY24" fmla="*/ 249082 h 564149"/>
                <a:gd name="connsiteX25" fmla="*/ 828784 w 1028778"/>
                <a:gd name="connsiteY25" fmla="*/ 264156 h 564149"/>
                <a:gd name="connsiteX26" fmla="*/ 828783 w 1028778"/>
                <a:gd name="connsiteY26" fmla="*/ 164159 h 564149"/>
                <a:gd name="connsiteX27" fmla="*/ 1028778 w 1028778"/>
                <a:gd name="connsiteY27" fmla="*/ 368924 h 564149"/>
                <a:gd name="connsiteX28" fmla="*/ 828783 w 1028778"/>
                <a:gd name="connsiteY28" fmla="*/ 564149 h 564149"/>
                <a:gd name="connsiteX29" fmla="*/ 828783 w 1028778"/>
                <a:gd name="connsiteY29" fmla="*/ 464152 h 564149"/>
                <a:gd name="connsiteX30" fmla="*/ 654884 w 1028778"/>
                <a:gd name="connsiteY30" fmla="*/ 451849 h 564149"/>
                <a:gd name="connsiteX31" fmla="*/ 77 w 1028778"/>
                <a:gd name="connsiteY31" fmla="*/ 218929 h 564149"/>
                <a:gd name="connsiteX32" fmla="*/ 78 w 1028778"/>
                <a:gd name="connsiteY32" fmla="*/ 18933 h 564149"/>
                <a:gd name="connsiteX33" fmla="*/ 989 w 1028778"/>
                <a:gd name="connsiteY33" fmla="*/ 21452 h 564149"/>
                <a:gd name="connsiteX34" fmla="*/ 1009 w 1028778"/>
                <a:gd name="connsiteY34" fmla="*/ 21507 h 564149"/>
                <a:gd name="connsiteX35" fmla="*/ 825 w 1028778"/>
                <a:gd name="connsiteY35" fmla="*/ 19803 h 564149"/>
                <a:gd name="connsiteX36" fmla="*/ 78 w 1028778"/>
                <a:gd name="connsiteY36" fmla="*/ 18933 h 564149"/>
                <a:gd name="connsiteX37" fmla="*/ 508 w 1028778"/>
                <a:gd name="connsiteY37" fmla="*/ 16864 h 564149"/>
                <a:gd name="connsiteX38" fmla="*/ 0 w 1028778"/>
                <a:gd name="connsiteY38" fmla="*/ 12151 h 564149"/>
                <a:gd name="connsiteX39" fmla="*/ 2793 w 1028778"/>
                <a:gd name="connsiteY39" fmla="*/ 5868 h 56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28778" h="564149">
                  <a:moveTo>
                    <a:pt x="64129" y="104673"/>
                  </a:moveTo>
                  <a:lnTo>
                    <a:pt x="67578" y="105796"/>
                  </a:lnTo>
                  <a:lnTo>
                    <a:pt x="68469" y="107508"/>
                  </a:lnTo>
                  <a:close/>
                  <a:moveTo>
                    <a:pt x="15344" y="61157"/>
                  </a:moveTo>
                  <a:lnTo>
                    <a:pt x="15388" y="61277"/>
                  </a:lnTo>
                  <a:lnTo>
                    <a:pt x="15931" y="62779"/>
                  </a:lnTo>
                  <a:lnTo>
                    <a:pt x="16580" y="63367"/>
                  </a:lnTo>
                  <a:close/>
                  <a:moveTo>
                    <a:pt x="4012" y="0"/>
                  </a:moveTo>
                  <a:lnTo>
                    <a:pt x="6640" y="10292"/>
                  </a:lnTo>
                  <a:cubicBezTo>
                    <a:pt x="20982" y="56627"/>
                    <a:pt x="39430" y="89708"/>
                    <a:pt x="60074" y="103352"/>
                  </a:cubicBezTo>
                  <a:lnTo>
                    <a:pt x="61130" y="103696"/>
                  </a:lnTo>
                  <a:lnTo>
                    <a:pt x="61829" y="104329"/>
                  </a:lnTo>
                  <a:lnTo>
                    <a:pt x="68686" y="107925"/>
                  </a:lnTo>
                  <a:lnTo>
                    <a:pt x="70373" y="111165"/>
                  </a:lnTo>
                  <a:lnTo>
                    <a:pt x="89287" y="117397"/>
                  </a:lnTo>
                  <a:lnTo>
                    <a:pt x="87937" y="118019"/>
                  </a:lnTo>
                  <a:lnTo>
                    <a:pt x="115933" y="132699"/>
                  </a:lnTo>
                  <a:lnTo>
                    <a:pt x="135285" y="142846"/>
                  </a:lnTo>
                  <a:lnTo>
                    <a:pt x="223255" y="173872"/>
                  </a:lnTo>
                  <a:lnTo>
                    <a:pt x="243903" y="180115"/>
                  </a:lnTo>
                  <a:lnTo>
                    <a:pt x="294159" y="192664"/>
                  </a:lnTo>
                  <a:lnTo>
                    <a:pt x="397072" y="215300"/>
                  </a:lnTo>
                  <a:lnTo>
                    <a:pt x="453282" y="225253"/>
                  </a:lnTo>
                  <a:lnTo>
                    <a:pt x="574890" y="242271"/>
                  </a:lnTo>
                  <a:lnTo>
                    <a:pt x="631750" y="249082"/>
                  </a:lnTo>
                  <a:lnTo>
                    <a:pt x="828784" y="264156"/>
                  </a:lnTo>
                  <a:cubicBezTo>
                    <a:pt x="828784" y="230824"/>
                    <a:pt x="828783" y="197491"/>
                    <a:pt x="828783" y="164159"/>
                  </a:cubicBezTo>
                  <a:lnTo>
                    <a:pt x="1028778" y="368924"/>
                  </a:lnTo>
                  <a:lnTo>
                    <a:pt x="828783" y="564149"/>
                  </a:lnTo>
                  <a:lnTo>
                    <a:pt x="828783" y="464152"/>
                  </a:lnTo>
                  <a:cubicBezTo>
                    <a:pt x="768575" y="461252"/>
                    <a:pt x="710470" y="457110"/>
                    <a:pt x="654884" y="451849"/>
                  </a:cubicBezTo>
                  <a:cubicBezTo>
                    <a:pt x="265781" y="415020"/>
                    <a:pt x="77" y="323343"/>
                    <a:pt x="77" y="218929"/>
                  </a:cubicBezTo>
                  <a:cubicBezTo>
                    <a:pt x="77" y="152264"/>
                    <a:pt x="78" y="85598"/>
                    <a:pt x="78" y="18933"/>
                  </a:cubicBezTo>
                  <a:lnTo>
                    <a:pt x="989" y="21452"/>
                  </a:lnTo>
                  <a:lnTo>
                    <a:pt x="1009" y="21507"/>
                  </a:lnTo>
                  <a:lnTo>
                    <a:pt x="825" y="19803"/>
                  </a:lnTo>
                  <a:lnTo>
                    <a:pt x="78" y="18933"/>
                  </a:lnTo>
                  <a:lnTo>
                    <a:pt x="508" y="16864"/>
                  </a:lnTo>
                  <a:lnTo>
                    <a:pt x="0" y="12151"/>
                  </a:lnTo>
                  <a:lnTo>
                    <a:pt x="2793" y="586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3" name="צורה חופשית 42"/>
            <p:cNvSpPr/>
            <p:nvPr/>
          </p:nvSpPr>
          <p:spPr>
            <a:xfrm flipH="1">
              <a:off x="3021700" y="3073503"/>
              <a:ext cx="753431" cy="413158"/>
            </a:xfrm>
            <a:custGeom>
              <a:avLst/>
              <a:gdLst>
                <a:gd name="connsiteX0" fmla="*/ 64129 w 1028778"/>
                <a:gd name="connsiteY0" fmla="*/ 104673 h 564149"/>
                <a:gd name="connsiteX1" fmla="*/ 67578 w 1028778"/>
                <a:gd name="connsiteY1" fmla="*/ 105796 h 564149"/>
                <a:gd name="connsiteX2" fmla="*/ 68469 w 1028778"/>
                <a:gd name="connsiteY2" fmla="*/ 107508 h 564149"/>
                <a:gd name="connsiteX3" fmla="*/ 15344 w 1028778"/>
                <a:gd name="connsiteY3" fmla="*/ 61157 h 564149"/>
                <a:gd name="connsiteX4" fmla="*/ 15388 w 1028778"/>
                <a:gd name="connsiteY4" fmla="*/ 61277 h 564149"/>
                <a:gd name="connsiteX5" fmla="*/ 15931 w 1028778"/>
                <a:gd name="connsiteY5" fmla="*/ 62779 h 564149"/>
                <a:gd name="connsiteX6" fmla="*/ 16580 w 1028778"/>
                <a:gd name="connsiteY6" fmla="*/ 63367 h 564149"/>
                <a:gd name="connsiteX7" fmla="*/ 4012 w 1028778"/>
                <a:gd name="connsiteY7" fmla="*/ 0 h 564149"/>
                <a:gd name="connsiteX8" fmla="*/ 6640 w 1028778"/>
                <a:gd name="connsiteY8" fmla="*/ 10292 h 564149"/>
                <a:gd name="connsiteX9" fmla="*/ 60074 w 1028778"/>
                <a:gd name="connsiteY9" fmla="*/ 103352 h 564149"/>
                <a:gd name="connsiteX10" fmla="*/ 61130 w 1028778"/>
                <a:gd name="connsiteY10" fmla="*/ 103696 h 564149"/>
                <a:gd name="connsiteX11" fmla="*/ 61829 w 1028778"/>
                <a:gd name="connsiteY11" fmla="*/ 104329 h 564149"/>
                <a:gd name="connsiteX12" fmla="*/ 68686 w 1028778"/>
                <a:gd name="connsiteY12" fmla="*/ 107925 h 564149"/>
                <a:gd name="connsiteX13" fmla="*/ 70373 w 1028778"/>
                <a:gd name="connsiteY13" fmla="*/ 111165 h 564149"/>
                <a:gd name="connsiteX14" fmla="*/ 89287 w 1028778"/>
                <a:gd name="connsiteY14" fmla="*/ 117397 h 564149"/>
                <a:gd name="connsiteX15" fmla="*/ 87937 w 1028778"/>
                <a:gd name="connsiteY15" fmla="*/ 118019 h 564149"/>
                <a:gd name="connsiteX16" fmla="*/ 115933 w 1028778"/>
                <a:gd name="connsiteY16" fmla="*/ 132699 h 564149"/>
                <a:gd name="connsiteX17" fmla="*/ 135285 w 1028778"/>
                <a:gd name="connsiteY17" fmla="*/ 142846 h 564149"/>
                <a:gd name="connsiteX18" fmla="*/ 223255 w 1028778"/>
                <a:gd name="connsiteY18" fmla="*/ 173872 h 564149"/>
                <a:gd name="connsiteX19" fmla="*/ 243903 w 1028778"/>
                <a:gd name="connsiteY19" fmla="*/ 180115 h 564149"/>
                <a:gd name="connsiteX20" fmla="*/ 294159 w 1028778"/>
                <a:gd name="connsiteY20" fmla="*/ 192664 h 564149"/>
                <a:gd name="connsiteX21" fmla="*/ 397072 w 1028778"/>
                <a:gd name="connsiteY21" fmla="*/ 215300 h 564149"/>
                <a:gd name="connsiteX22" fmla="*/ 453282 w 1028778"/>
                <a:gd name="connsiteY22" fmla="*/ 225253 h 564149"/>
                <a:gd name="connsiteX23" fmla="*/ 574890 w 1028778"/>
                <a:gd name="connsiteY23" fmla="*/ 242271 h 564149"/>
                <a:gd name="connsiteX24" fmla="*/ 631750 w 1028778"/>
                <a:gd name="connsiteY24" fmla="*/ 249082 h 564149"/>
                <a:gd name="connsiteX25" fmla="*/ 828784 w 1028778"/>
                <a:gd name="connsiteY25" fmla="*/ 264156 h 564149"/>
                <a:gd name="connsiteX26" fmla="*/ 828783 w 1028778"/>
                <a:gd name="connsiteY26" fmla="*/ 164159 h 564149"/>
                <a:gd name="connsiteX27" fmla="*/ 1028778 w 1028778"/>
                <a:gd name="connsiteY27" fmla="*/ 368924 h 564149"/>
                <a:gd name="connsiteX28" fmla="*/ 828783 w 1028778"/>
                <a:gd name="connsiteY28" fmla="*/ 564149 h 564149"/>
                <a:gd name="connsiteX29" fmla="*/ 828783 w 1028778"/>
                <a:gd name="connsiteY29" fmla="*/ 464152 h 564149"/>
                <a:gd name="connsiteX30" fmla="*/ 654884 w 1028778"/>
                <a:gd name="connsiteY30" fmla="*/ 451849 h 564149"/>
                <a:gd name="connsiteX31" fmla="*/ 77 w 1028778"/>
                <a:gd name="connsiteY31" fmla="*/ 218929 h 564149"/>
                <a:gd name="connsiteX32" fmla="*/ 78 w 1028778"/>
                <a:gd name="connsiteY32" fmla="*/ 18933 h 564149"/>
                <a:gd name="connsiteX33" fmla="*/ 989 w 1028778"/>
                <a:gd name="connsiteY33" fmla="*/ 21452 h 564149"/>
                <a:gd name="connsiteX34" fmla="*/ 1009 w 1028778"/>
                <a:gd name="connsiteY34" fmla="*/ 21507 h 564149"/>
                <a:gd name="connsiteX35" fmla="*/ 825 w 1028778"/>
                <a:gd name="connsiteY35" fmla="*/ 19803 h 564149"/>
                <a:gd name="connsiteX36" fmla="*/ 78 w 1028778"/>
                <a:gd name="connsiteY36" fmla="*/ 18933 h 564149"/>
                <a:gd name="connsiteX37" fmla="*/ 508 w 1028778"/>
                <a:gd name="connsiteY37" fmla="*/ 16864 h 564149"/>
                <a:gd name="connsiteX38" fmla="*/ 0 w 1028778"/>
                <a:gd name="connsiteY38" fmla="*/ 12151 h 564149"/>
                <a:gd name="connsiteX39" fmla="*/ 2793 w 1028778"/>
                <a:gd name="connsiteY39" fmla="*/ 5868 h 56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28778" h="564149">
                  <a:moveTo>
                    <a:pt x="64129" y="104673"/>
                  </a:moveTo>
                  <a:lnTo>
                    <a:pt x="67578" y="105796"/>
                  </a:lnTo>
                  <a:lnTo>
                    <a:pt x="68469" y="107508"/>
                  </a:lnTo>
                  <a:close/>
                  <a:moveTo>
                    <a:pt x="15344" y="61157"/>
                  </a:moveTo>
                  <a:lnTo>
                    <a:pt x="15388" y="61277"/>
                  </a:lnTo>
                  <a:lnTo>
                    <a:pt x="15931" y="62779"/>
                  </a:lnTo>
                  <a:lnTo>
                    <a:pt x="16580" y="63367"/>
                  </a:lnTo>
                  <a:close/>
                  <a:moveTo>
                    <a:pt x="4012" y="0"/>
                  </a:moveTo>
                  <a:lnTo>
                    <a:pt x="6640" y="10292"/>
                  </a:lnTo>
                  <a:cubicBezTo>
                    <a:pt x="20982" y="56627"/>
                    <a:pt x="39430" y="89708"/>
                    <a:pt x="60074" y="103352"/>
                  </a:cubicBezTo>
                  <a:lnTo>
                    <a:pt x="61130" y="103696"/>
                  </a:lnTo>
                  <a:lnTo>
                    <a:pt x="61829" y="104329"/>
                  </a:lnTo>
                  <a:lnTo>
                    <a:pt x="68686" y="107925"/>
                  </a:lnTo>
                  <a:lnTo>
                    <a:pt x="70373" y="111165"/>
                  </a:lnTo>
                  <a:lnTo>
                    <a:pt x="89287" y="117397"/>
                  </a:lnTo>
                  <a:lnTo>
                    <a:pt x="87937" y="118019"/>
                  </a:lnTo>
                  <a:lnTo>
                    <a:pt x="115933" y="132699"/>
                  </a:lnTo>
                  <a:lnTo>
                    <a:pt x="135285" y="142846"/>
                  </a:lnTo>
                  <a:lnTo>
                    <a:pt x="223255" y="173872"/>
                  </a:lnTo>
                  <a:lnTo>
                    <a:pt x="243903" y="180115"/>
                  </a:lnTo>
                  <a:lnTo>
                    <a:pt x="294159" y="192664"/>
                  </a:lnTo>
                  <a:lnTo>
                    <a:pt x="397072" y="215300"/>
                  </a:lnTo>
                  <a:lnTo>
                    <a:pt x="453282" y="225253"/>
                  </a:lnTo>
                  <a:lnTo>
                    <a:pt x="574890" y="242271"/>
                  </a:lnTo>
                  <a:lnTo>
                    <a:pt x="631750" y="249082"/>
                  </a:lnTo>
                  <a:lnTo>
                    <a:pt x="828784" y="264156"/>
                  </a:lnTo>
                  <a:cubicBezTo>
                    <a:pt x="828784" y="230824"/>
                    <a:pt x="828783" y="197491"/>
                    <a:pt x="828783" y="164159"/>
                  </a:cubicBezTo>
                  <a:lnTo>
                    <a:pt x="1028778" y="368924"/>
                  </a:lnTo>
                  <a:lnTo>
                    <a:pt x="828783" y="564149"/>
                  </a:lnTo>
                  <a:lnTo>
                    <a:pt x="828783" y="464152"/>
                  </a:lnTo>
                  <a:cubicBezTo>
                    <a:pt x="768575" y="461252"/>
                    <a:pt x="710470" y="457110"/>
                    <a:pt x="654884" y="451849"/>
                  </a:cubicBezTo>
                  <a:cubicBezTo>
                    <a:pt x="265781" y="415020"/>
                    <a:pt x="77" y="323343"/>
                    <a:pt x="77" y="218929"/>
                  </a:cubicBezTo>
                  <a:cubicBezTo>
                    <a:pt x="77" y="152264"/>
                    <a:pt x="78" y="85598"/>
                    <a:pt x="78" y="18933"/>
                  </a:cubicBezTo>
                  <a:lnTo>
                    <a:pt x="989" y="21452"/>
                  </a:lnTo>
                  <a:lnTo>
                    <a:pt x="1009" y="21507"/>
                  </a:lnTo>
                  <a:lnTo>
                    <a:pt x="825" y="19803"/>
                  </a:lnTo>
                  <a:lnTo>
                    <a:pt x="78" y="18933"/>
                  </a:lnTo>
                  <a:lnTo>
                    <a:pt x="508" y="16864"/>
                  </a:lnTo>
                  <a:lnTo>
                    <a:pt x="0" y="12151"/>
                  </a:lnTo>
                  <a:lnTo>
                    <a:pt x="2793" y="586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0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קבוצה 47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49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מלבן 49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3">
            <a:extLst>
              <a:ext uri="{FF2B5EF4-FFF2-40B4-BE49-F238E27FC236}">
                <a16:creationId xmlns:a16="http://schemas.microsoft.com/office/drawing/2014/main" id="{35182361-F897-7BD4-8F4C-29A25585A630}"/>
              </a:ext>
            </a:extLst>
          </p:cNvPr>
          <p:cNvGrpSpPr/>
          <p:nvPr/>
        </p:nvGrpSpPr>
        <p:grpSpPr>
          <a:xfrm>
            <a:off x="6061783" y="1599781"/>
            <a:ext cx="6128225" cy="3658439"/>
            <a:chOff x="6061783" y="1599781"/>
            <a:chExt cx="6128225" cy="3658439"/>
          </a:xfrm>
        </p:grpSpPr>
        <p:sp>
          <p:nvSpPr>
            <p:cNvPr id="52" name="Rectangle 11">
              <a:extLst>
                <a:ext uri="{FF2B5EF4-FFF2-40B4-BE49-F238E27FC236}">
                  <a16:creationId xmlns:a16="http://schemas.microsoft.com/office/drawing/2014/main" id="{A1FFA81E-0325-03F6-CA1D-468B98F8CED4}"/>
                </a:ext>
              </a:extLst>
            </p:cNvPr>
            <p:cNvSpPr/>
            <p:nvPr/>
          </p:nvSpPr>
          <p:spPr>
            <a:xfrm rot="10800000">
              <a:off x="6061783" y="1599781"/>
              <a:ext cx="6128225" cy="3658439"/>
            </a:xfrm>
            <a:custGeom>
              <a:avLst/>
              <a:gdLst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863840 w 7863840"/>
                <a:gd name="connsiteY2" fmla="*/ 155448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254240 w 7863840"/>
                <a:gd name="connsiteY2" fmla="*/ 152400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76669"/>
                <a:gd name="connsiteX1" fmla="*/ 7863840 w 7863840"/>
                <a:gd name="connsiteY1" fmla="*/ 0 h 1576669"/>
                <a:gd name="connsiteX2" fmla="*/ 7183126 w 7863840"/>
                <a:gd name="connsiteY2" fmla="*/ 1576669 h 1576669"/>
                <a:gd name="connsiteX3" fmla="*/ 0 w 7863840"/>
                <a:gd name="connsiteY3" fmla="*/ 1554480 h 1576669"/>
                <a:gd name="connsiteX4" fmla="*/ 0 w 7863840"/>
                <a:gd name="connsiteY4" fmla="*/ 0 h 1576669"/>
                <a:gd name="connsiteX0" fmla="*/ 0 w 7863840"/>
                <a:gd name="connsiteY0" fmla="*/ 0 h 1569145"/>
                <a:gd name="connsiteX1" fmla="*/ 7863840 w 7863840"/>
                <a:gd name="connsiteY1" fmla="*/ 0 h 1569145"/>
                <a:gd name="connsiteX2" fmla="*/ 7159422 w 7863840"/>
                <a:gd name="connsiteY2" fmla="*/ 1569145 h 1569145"/>
                <a:gd name="connsiteX3" fmla="*/ 0 w 7863840"/>
                <a:gd name="connsiteY3" fmla="*/ 1554480 h 1569145"/>
                <a:gd name="connsiteX4" fmla="*/ 0 w 7863840"/>
                <a:gd name="connsiteY4" fmla="*/ 0 h 1569145"/>
                <a:gd name="connsiteX0" fmla="*/ 0 w 8290521"/>
                <a:gd name="connsiteY0" fmla="*/ 7524 h 1576669"/>
                <a:gd name="connsiteX1" fmla="*/ 8290521 w 8290521"/>
                <a:gd name="connsiteY1" fmla="*/ 0 h 1576669"/>
                <a:gd name="connsiteX2" fmla="*/ 7159422 w 8290521"/>
                <a:gd name="connsiteY2" fmla="*/ 1576669 h 1576669"/>
                <a:gd name="connsiteX3" fmla="*/ 0 w 8290521"/>
                <a:gd name="connsiteY3" fmla="*/ 1562004 h 1576669"/>
                <a:gd name="connsiteX4" fmla="*/ 0 w 8290521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15048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7524 h 1576669"/>
                <a:gd name="connsiteX1" fmla="*/ 8314226 w 8314226"/>
                <a:gd name="connsiteY1" fmla="*/ 0 h 1576669"/>
                <a:gd name="connsiteX2" fmla="*/ 7159422 w 8314226"/>
                <a:gd name="connsiteY2" fmla="*/ 1576669 h 1576669"/>
                <a:gd name="connsiteX3" fmla="*/ 0 w 8314226"/>
                <a:gd name="connsiteY3" fmla="*/ 1562004 h 1576669"/>
                <a:gd name="connsiteX4" fmla="*/ 0 w 8314226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7524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3762 h 1572907"/>
                <a:gd name="connsiteX1" fmla="*/ 8314226 w 8314226"/>
                <a:gd name="connsiteY1" fmla="*/ 0 h 1572907"/>
                <a:gd name="connsiteX2" fmla="*/ 7159422 w 8314226"/>
                <a:gd name="connsiteY2" fmla="*/ 1572907 h 1572907"/>
                <a:gd name="connsiteX3" fmla="*/ 0 w 8314226"/>
                <a:gd name="connsiteY3" fmla="*/ 1558242 h 1572907"/>
                <a:gd name="connsiteX4" fmla="*/ 0 w 8314226"/>
                <a:gd name="connsiteY4" fmla="*/ 3762 h 1572907"/>
                <a:gd name="connsiteX0" fmla="*/ 0 w 8314226"/>
                <a:gd name="connsiteY0" fmla="*/ 3762 h 1561621"/>
                <a:gd name="connsiteX1" fmla="*/ 8314226 w 8314226"/>
                <a:gd name="connsiteY1" fmla="*/ 0 h 1561621"/>
                <a:gd name="connsiteX2" fmla="*/ 7171274 w 8314226"/>
                <a:gd name="connsiteY2" fmla="*/ 1561621 h 1561621"/>
                <a:gd name="connsiteX3" fmla="*/ 0 w 8314226"/>
                <a:gd name="connsiteY3" fmla="*/ 1558242 h 1561621"/>
                <a:gd name="connsiteX4" fmla="*/ 0 w 8314226"/>
                <a:gd name="connsiteY4" fmla="*/ 3762 h 1561621"/>
                <a:gd name="connsiteX0" fmla="*/ 0 w 8302374"/>
                <a:gd name="connsiteY0" fmla="*/ 0 h 1557859"/>
                <a:gd name="connsiteX1" fmla="*/ 8302374 w 8302374"/>
                <a:gd name="connsiteY1" fmla="*/ 7524 h 1557859"/>
                <a:gd name="connsiteX2" fmla="*/ 7171274 w 8302374"/>
                <a:gd name="connsiteY2" fmla="*/ 1557859 h 1557859"/>
                <a:gd name="connsiteX3" fmla="*/ 0 w 8302374"/>
                <a:gd name="connsiteY3" fmla="*/ 1554480 h 1557859"/>
                <a:gd name="connsiteX4" fmla="*/ 0 w 8302374"/>
                <a:gd name="connsiteY4" fmla="*/ 0 h 1557859"/>
                <a:gd name="connsiteX0" fmla="*/ 0 w 8302374"/>
                <a:gd name="connsiteY0" fmla="*/ 3762 h 1561621"/>
                <a:gd name="connsiteX1" fmla="*/ 8302374 w 8302374"/>
                <a:gd name="connsiteY1" fmla="*/ 0 h 1561621"/>
                <a:gd name="connsiteX2" fmla="*/ 7171274 w 8302374"/>
                <a:gd name="connsiteY2" fmla="*/ 1561621 h 1561621"/>
                <a:gd name="connsiteX3" fmla="*/ 0 w 8302374"/>
                <a:gd name="connsiteY3" fmla="*/ 1558242 h 1561621"/>
                <a:gd name="connsiteX4" fmla="*/ 0 w 8302374"/>
                <a:gd name="connsiteY4" fmla="*/ 3762 h 15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2374" h="1561621">
                  <a:moveTo>
                    <a:pt x="0" y="3762"/>
                  </a:moveTo>
                  <a:lnTo>
                    <a:pt x="8302374" y="0"/>
                  </a:lnTo>
                  <a:lnTo>
                    <a:pt x="7171274" y="1561621"/>
                  </a:lnTo>
                  <a:lnTo>
                    <a:pt x="0" y="1558242"/>
                  </a:lnTo>
                  <a:lnTo>
                    <a:pt x="0" y="3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IL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80945C-2D7E-F9F5-F4AD-11EEB750BEF1}"/>
                </a:ext>
              </a:extLst>
            </p:cNvPr>
            <p:cNvSpPr txBox="1"/>
            <p:nvPr/>
          </p:nvSpPr>
          <p:spPr>
            <a:xfrm>
              <a:off x="6370539" y="4739745"/>
              <a:ext cx="2313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>
                  <a:solidFill>
                    <a:schemeClr val="bg1"/>
                  </a:solidFill>
                </a:rPr>
                <a:t>Top-Down View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6">
            <a:extLst>
              <a:ext uri="{FF2B5EF4-FFF2-40B4-BE49-F238E27FC236}">
                <a16:creationId xmlns:a16="http://schemas.microsoft.com/office/drawing/2014/main" id="{CF04CC4D-B9B1-2565-9B9F-3BF8D0D15CF2}"/>
              </a:ext>
            </a:extLst>
          </p:cNvPr>
          <p:cNvGrpSpPr/>
          <p:nvPr/>
        </p:nvGrpSpPr>
        <p:grpSpPr>
          <a:xfrm>
            <a:off x="23875" y="1599781"/>
            <a:ext cx="6128225" cy="3658439"/>
            <a:chOff x="23875" y="1599781"/>
            <a:chExt cx="6128225" cy="3658439"/>
          </a:xfrm>
        </p:grpSpPr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D610253E-8EE3-6A83-6ACE-8C4390D3F5B2}"/>
                </a:ext>
              </a:extLst>
            </p:cNvPr>
            <p:cNvSpPr/>
            <p:nvPr/>
          </p:nvSpPr>
          <p:spPr>
            <a:xfrm>
              <a:off x="23875" y="1599781"/>
              <a:ext cx="6128225" cy="3658439"/>
            </a:xfrm>
            <a:custGeom>
              <a:avLst/>
              <a:gdLst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863840 w 7863840"/>
                <a:gd name="connsiteY2" fmla="*/ 155448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54480"/>
                <a:gd name="connsiteX1" fmla="*/ 7863840 w 7863840"/>
                <a:gd name="connsiteY1" fmla="*/ 0 h 1554480"/>
                <a:gd name="connsiteX2" fmla="*/ 7254240 w 7863840"/>
                <a:gd name="connsiteY2" fmla="*/ 1524000 h 1554480"/>
                <a:gd name="connsiteX3" fmla="*/ 0 w 7863840"/>
                <a:gd name="connsiteY3" fmla="*/ 1554480 h 1554480"/>
                <a:gd name="connsiteX4" fmla="*/ 0 w 7863840"/>
                <a:gd name="connsiteY4" fmla="*/ 0 h 1554480"/>
                <a:gd name="connsiteX0" fmla="*/ 0 w 7863840"/>
                <a:gd name="connsiteY0" fmla="*/ 0 h 1576669"/>
                <a:gd name="connsiteX1" fmla="*/ 7863840 w 7863840"/>
                <a:gd name="connsiteY1" fmla="*/ 0 h 1576669"/>
                <a:gd name="connsiteX2" fmla="*/ 7183126 w 7863840"/>
                <a:gd name="connsiteY2" fmla="*/ 1576669 h 1576669"/>
                <a:gd name="connsiteX3" fmla="*/ 0 w 7863840"/>
                <a:gd name="connsiteY3" fmla="*/ 1554480 h 1576669"/>
                <a:gd name="connsiteX4" fmla="*/ 0 w 7863840"/>
                <a:gd name="connsiteY4" fmla="*/ 0 h 1576669"/>
                <a:gd name="connsiteX0" fmla="*/ 0 w 7863840"/>
                <a:gd name="connsiteY0" fmla="*/ 0 h 1569145"/>
                <a:gd name="connsiteX1" fmla="*/ 7863840 w 7863840"/>
                <a:gd name="connsiteY1" fmla="*/ 0 h 1569145"/>
                <a:gd name="connsiteX2" fmla="*/ 7159422 w 7863840"/>
                <a:gd name="connsiteY2" fmla="*/ 1569145 h 1569145"/>
                <a:gd name="connsiteX3" fmla="*/ 0 w 7863840"/>
                <a:gd name="connsiteY3" fmla="*/ 1554480 h 1569145"/>
                <a:gd name="connsiteX4" fmla="*/ 0 w 7863840"/>
                <a:gd name="connsiteY4" fmla="*/ 0 h 1569145"/>
                <a:gd name="connsiteX0" fmla="*/ 0 w 8290521"/>
                <a:gd name="connsiteY0" fmla="*/ 7524 h 1576669"/>
                <a:gd name="connsiteX1" fmla="*/ 8290521 w 8290521"/>
                <a:gd name="connsiteY1" fmla="*/ 0 h 1576669"/>
                <a:gd name="connsiteX2" fmla="*/ 7159422 w 8290521"/>
                <a:gd name="connsiteY2" fmla="*/ 1576669 h 1576669"/>
                <a:gd name="connsiteX3" fmla="*/ 0 w 8290521"/>
                <a:gd name="connsiteY3" fmla="*/ 1562004 h 1576669"/>
                <a:gd name="connsiteX4" fmla="*/ 0 w 8290521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15048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7524 h 1576669"/>
                <a:gd name="connsiteX1" fmla="*/ 8314226 w 8314226"/>
                <a:gd name="connsiteY1" fmla="*/ 0 h 1576669"/>
                <a:gd name="connsiteX2" fmla="*/ 7159422 w 8314226"/>
                <a:gd name="connsiteY2" fmla="*/ 1576669 h 1576669"/>
                <a:gd name="connsiteX3" fmla="*/ 0 w 8314226"/>
                <a:gd name="connsiteY3" fmla="*/ 1562004 h 1576669"/>
                <a:gd name="connsiteX4" fmla="*/ 0 w 8314226"/>
                <a:gd name="connsiteY4" fmla="*/ 7524 h 1576669"/>
                <a:gd name="connsiteX0" fmla="*/ 0 w 8314226"/>
                <a:gd name="connsiteY0" fmla="*/ 0 h 1569145"/>
                <a:gd name="connsiteX1" fmla="*/ 8314226 w 8314226"/>
                <a:gd name="connsiteY1" fmla="*/ 7524 h 1569145"/>
                <a:gd name="connsiteX2" fmla="*/ 7159422 w 8314226"/>
                <a:gd name="connsiteY2" fmla="*/ 1569145 h 1569145"/>
                <a:gd name="connsiteX3" fmla="*/ 0 w 8314226"/>
                <a:gd name="connsiteY3" fmla="*/ 1554480 h 1569145"/>
                <a:gd name="connsiteX4" fmla="*/ 0 w 8314226"/>
                <a:gd name="connsiteY4" fmla="*/ 0 h 1569145"/>
                <a:gd name="connsiteX0" fmla="*/ 0 w 8314226"/>
                <a:gd name="connsiteY0" fmla="*/ 3762 h 1572907"/>
                <a:gd name="connsiteX1" fmla="*/ 8314226 w 8314226"/>
                <a:gd name="connsiteY1" fmla="*/ 0 h 1572907"/>
                <a:gd name="connsiteX2" fmla="*/ 7159422 w 8314226"/>
                <a:gd name="connsiteY2" fmla="*/ 1572907 h 1572907"/>
                <a:gd name="connsiteX3" fmla="*/ 0 w 8314226"/>
                <a:gd name="connsiteY3" fmla="*/ 1558242 h 1572907"/>
                <a:gd name="connsiteX4" fmla="*/ 0 w 8314226"/>
                <a:gd name="connsiteY4" fmla="*/ 3762 h 1572907"/>
                <a:gd name="connsiteX0" fmla="*/ 0 w 8314226"/>
                <a:gd name="connsiteY0" fmla="*/ 3762 h 1561621"/>
                <a:gd name="connsiteX1" fmla="*/ 8314226 w 8314226"/>
                <a:gd name="connsiteY1" fmla="*/ 0 h 1561621"/>
                <a:gd name="connsiteX2" fmla="*/ 7171274 w 8314226"/>
                <a:gd name="connsiteY2" fmla="*/ 1561621 h 1561621"/>
                <a:gd name="connsiteX3" fmla="*/ 0 w 8314226"/>
                <a:gd name="connsiteY3" fmla="*/ 1558242 h 1561621"/>
                <a:gd name="connsiteX4" fmla="*/ 0 w 8314226"/>
                <a:gd name="connsiteY4" fmla="*/ 3762 h 1561621"/>
                <a:gd name="connsiteX0" fmla="*/ 0 w 8302374"/>
                <a:gd name="connsiteY0" fmla="*/ 0 h 1557859"/>
                <a:gd name="connsiteX1" fmla="*/ 8302374 w 8302374"/>
                <a:gd name="connsiteY1" fmla="*/ 7524 h 1557859"/>
                <a:gd name="connsiteX2" fmla="*/ 7171274 w 8302374"/>
                <a:gd name="connsiteY2" fmla="*/ 1557859 h 1557859"/>
                <a:gd name="connsiteX3" fmla="*/ 0 w 8302374"/>
                <a:gd name="connsiteY3" fmla="*/ 1554480 h 1557859"/>
                <a:gd name="connsiteX4" fmla="*/ 0 w 8302374"/>
                <a:gd name="connsiteY4" fmla="*/ 0 h 1557859"/>
                <a:gd name="connsiteX0" fmla="*/ 0 w 8302374"/>
                <a:gd name="connsiteY0" fmla="*/ 3762 h 1561621"/>
                <a:gd name="connsiteX1" fmla="*/ 8302374 w 8302374"/>
                <a:gd name="connsiteY1" fmla="*/ 0 h 1561621"/>
                <a:gd name="connsiteX2" fmla="*/ 7171274 w 8302374"/>
                <a:gd name="connsiteY2" fmla="*/ 1561621 h 1561621"/>
                <a:gd name="connsiteX3" fmla="*/ 0 w 8302374"/>
                <a:gd name="connsiteY3" fmla="*/ 1558242 h 1561621"/>
                <a:gd name="connsiteX4" fmla="*/ 0 w 8302374"/>
                <a:gd name="connsiteY4" fmla="*/ 3762 h 15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2374" h="1561621">
                  <a:moveTo>
                    <a:pt x="0" y="3762"/>
                  </a:moveTo>
                  <a:lnTo>
                    <a:pt x="8302374" y="0"/>
                  </a:lnTo>
                  <a:lnTo>
                    <a:pt x="7171274" y="1561621"/>
                  </a:lnTo>
                  <a:lnTo>
                    <a:pt x="0" y="1558242"/>
                  </a:lnTo>
                  <a:lnTo>
                    <a:pt x="0" y="3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D63A6C-F9EE-9320-BDB7-A63FBCFA0280}"/>
                </a:ext>
              </a:extLst>
            </p:cNvPr>
            <p:cNvSpPr txBox="1"/>
            <p:nvPr/>
          </p:nvSpPr>
          <p:spPr>
            <a:xfrm>
              <a:off x="3476773" y="4735834"/>
              <a:ext cx="1756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US" sz="2400" dirty="0">
                  <a:solidFill>
                    <a:schemeClr val="bg1"/>
                  </a:solidFill>
                </a:rPr>
                <a:t>Input Image</a:t>
              </a:r>
              <a:endParaRPr lang="en-IL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מלבן 4096">
            <a:extLst>
              <a:ext uri="{FF2B5EF4-FFF2-40B4-BE49-F238E27FC236}">
                <a16:creationId xmlns:a16="http://schemas.microsoft.com/office/drawing/2014/main" id="{3C1DFEFF-4972-8D3C-5E3A-13FF56DEA7A4}"/>
              </a:ext>
            </a:extLst>
          </p:cNvPr>
          <p:cNvSpPr/>
          <p:nvPr/>
        </p:nvSpPr>
        <p:spPr>
          <a:xfrm>
            <a:off x="295624" y="5827405"/>
            <a:ext cx="8971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3200" b="1" dirty="0">
                <a:solidFill>
                  <a:schemeClr val="bg1"/>
                </a:solidFill>
                <a:latin typeface="Abadi Extra Light" panose="020B0204020104020204" pitchFamily="34" charset="0"/>
                <a:cs typeface="Calibri Light" panose="020F0302020204030204" pitchFamily="34" charset="0"/>
              </a:rPr>
              <a:t>In this situation, the face angle is said to be 30 degrees.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43324A-5F64-DE50-6CBC-FE31E6B21840}"/>
              </a:ext>
            </a:extLst>
          </p:cNvPr>
          <p:cNvSpPr txBox="1"/>
          <p:nvPr/>
        </p:nvSpPr>
        <p:spPr>
          <a:xfrm>
            <a:off x="0" y="0"/>
            <a:ext cx="1219200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i="1" dirty="0">
                <a:solidFill>
                  <a:schemeClr val="bg1"/>
                </a:solidFill>
              </a:rPr>
              <a:t>What is it “facial angle”?</a:t>
            </a:r>
          </a:p>
        </p:txBody>
      </p:sp>
      <p:grpSp>
        <p:nvGrpSpPr>
          <p:cNvPr id="59" name="Group 2">
            <a:extLst>
              <a:ext uri="{FF2B5EF4-FFF2-40B4-BE49-F238E27FC236}">
                <a16:creationId xmlns:a16="http://schemas.microsoft.com/office/drawing/2014/main" id="{860D3F67-59B0-A663-ACED-7222C91B9019}"/>
              </a:ext>
            </a:extLst>
          </p:cNvPr>
          <p:cNvGrpSpPr/>
          <p:nvPr/>
        </p:nvGrpSpPr>
        <p:grpSpPr>
          <a:xfrm>
            <a:off x="7427797" y="2439626"/>
            <a:ext cx="4216685" cy="1922716"/>
            <a:chOff x="6625932" y="1678973"/>
            <a:chExt cx="4216685" cy="19227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7833223" y="2503272"/>
                  <a:ext cx="1262113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57689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57689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5768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he-IL" sz="2400" dirty="0">
                    <a:solidFill>
                      <a:srgbClr val="57689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223" y="2503272"/>
                  <a:ext cx="126211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חץ למטה 60"/>
            <p:cNvSpPr/>
            <p:nvPr/>
          </p:nvSpPr>
          <p:spPr>
            <a:xfrm rot="16200000">
              <a:off x="8395292" y="1266473"/>
              <a:ext cx="533286" cy="2110964"/>
            </a:xfrm>
            <a:prstGeom prst="downArrow">
              <a:avLst/>
            </a:prstGeom>
            <a:solidFill>
              <a:srgbClr val="576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2" name="קבוצה 61"/>
            <p:cNvGrpSpPr/>
            <p:nvPr/>
          </p:nvGrpSpPr>
          <p:grpSpPr>
            <a:xfrm rot="-1800000">
              <a:off x="8025798" y="1811341"/>
              <a:ext cx="2816819" cy="1790348"/>
              <a:chOff x="8064836" y="1426413"/>
              <a:chExt cx="2816819" cy="1790348"/>
            </a:xfrm>
          </p:grpSpPr>
          <p:sp>
            <p:nvSpPr>
              <p:cNvPr id="64" name="חץ למטה 63"/>
              <p:cNvSpPr/>
              <p:nvPr/>
            </p:nvSpPr>
            <p:spPr>
              <a:xfrm rot="5400000">
                <a:off x="8588829" y="1531318"/>
                <a:ext cx="533286" cy="1581271"/>
              </a:xfrm>
              <a:prstGeom prst="downArrow">
                <a:avLst/>
              </a:prstGeom>
              <a:solidFill>
                <a:srgbClr val="5768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65" name="Picture 2" descr="DALL·E 2024-10-24 20.29.04 - A realistic direct overhead view of a woman with black hair tied in a ponytail, wearing a blue shirt, as if the camera is positioned directly above he.webp [webp-to-jpg output image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3164" l="4785" r="100000">
                            <a14:backgroundMark x1="35547" y1="19238" x2="34277" y2="20313"/>
                            <a14:backgroundMark x1="36719" y1="18457" x2="39844" y2="16797"/>
                            <a14:backgroundMark x1="41992" y1="16406" x2="41016" y2="17090"/>
                            <a14:backgroundMark x1="60840" y1="18066" x2="59277" y2="17383"/>
                            <a14:backgroundMark x1="37891" y1="18066" x2="39551" y2="18359"/>
                            <a14:backgroundMark x1="40430" y1="17871" x2="41113" y2="17480"/>
                            <a14:backgroundMark x1="62109" y1="10547" x2="62109" y2="105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091307" y="1426412"/>
                <a:ext cx="1790348" cy="179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" name="Picture 4" descr="DALL·E 2024-10-27 13.02.52 - A top-down view of a camera. The image shows a single camera from above, displaying the lens, body, and controls. The background is plain and minimali.webp [webp-to-jpg output image]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3867" y1="55176" x2="60547" y2="53711"/>
                          <a14:backgroundMark x1="41699" y1="70020" x2="59473" y2="68457"/>
                          <a14:backgroundMark x1="59668" y1="54102" x2="59375" y2="51074"/>
                          <a14:backgroundMark x1="43262" y1="54883" x2="43359" y2="54297"/>
                          <a14:backgroundMark x1="42188" y1="54004" x2="43555" y2="54590"/>
                          <a14:backgroundMark x1="59961" y1="53809" x2="59961" y2="54688"/>
                          <a14:backgroundMark x1="58496" y1="54297" x2="57910" y2="54688"/>
                          <a14:backgroundMark x1="57813" y1="55273" x2="57617" y2="54980"/>
                          <a14:backgroundMark x1="41992" y1="53809" x2="43848" y2="540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80" t="32184" r="28470" b="29847"/>
            <a:stretch/>
          </p:blipFill>
          <p:spPr bwMode="auto">
            <a:xfrm rot="5400000">
              <a:off x="6612043" y="1692862"/>
              <a:ext cx="1377825" cy="135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קבוצה 16">
            <a:extLst>
              <a:ext uri="{FF2B5EF4-FFF2-40B4-BE49-F238E27FC236}">
                <a16:creationId xmlns:a16="http://schemas.microsoft.com/office/drawing/2014/main" id="{6243A6C1-F77E-D8E0-B1C8-CC43AB538BB8}"/>
              </a:ext>
            </a:extLst>
          </p:cNvPr>
          <p:cNvGrpSpPr/>
          <p:nvPr/>
        </p:nvGrpSpPr>
        <p:grpSpPr>
          <a:xfrm>
            <a:off x="1035020" y="1873556"/>
            <a:ext cx="3369917" cy="2697882"/>
            <a:chOff x="4388362" y="1066541"/>
            <a:chExt cx="6592220" cy="5277587"/>
          </a:xfrm>
        </p:grpSpPr>
        <p:pic>
          <p:nvPicPr>
            <p:cNvPr id="67" name="תמונה 17">
              <a:extLst>
                <a:ext uri="{FF2B5EF4-FFF2-40B4-BE49-F238E27FC236}">
                  <a16:creationId xmlns:a16="http://schemas.microsoft.com/office/drawing/2014/main" id="{26C1769B-8FCC-3218-AD31-7F786A24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9827" r="99855">
                          <a14:foregroundMark x1="38006" y1="64801" x2="53613" y2="76715"/>
                          <a14:foregroundMark x1="69942" y1="69675" x2="53035" y2="81408"/>
                          <a14:foregroundMark x1="42197" y1="33213" x2="35116" y2="27798"/>
                          <a14:foregroundMark x1="61850" y1="11191" x2="62717" y2="39350"/>
                          <a14:foregroundMark x1="55347" y1="84296" x2="63439" y2="92780"/>
                          <a14:foregroundMark x1="93931" y1="80686" x2="99855" y2="79061"/>
                          <a14:foregroundMark x1="48699" y1="71661" x2="27890" y2="84296"/>
                          <a14:foregroundMark x1="26012" y1="78520" x2="11850" y2="79242"/>
                          <a14:foregroundMark x1="22543" y1="80325" x2="18064" y2="86282"/>
                          <a14:foregroundMark x1="30636" y1="88628" x2="40607" y2="96751"/>
                          <a14:foregroundMark x1="31647" y1="22924" x2="31647" y2="191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88362" y="1066541"/>
              <a:ext cx="6592220" cy="5277587"/>
            </a:xfrm>
            <a:prstGeom prst="rect">
              <a:avLst/>
            </a:prstGeom>
          </p:spPr>
        </p:pic>
        <p:sp>
          <p:nvSpPr>
            <p:cNvPr id="68" name="צורה חופשית 18">
              <a:extLst>
                <a:ext uri="{FF2B5EF4-FFF2-40B4-BE49-F238E27FC236}">
                  <a16:creationId xmlns:a16="http://schemas.microsoft.com/office/drawing/2014/main" id="{F10F52DB-BD43-6903-0D78-B0453A12784C}"/>
                </a:ext>
              </a:extLst>
            </p:cNvPr>
            <p:cNvSpPr/>
            <p:nvPr/>
          </p:nvSpPr>
          <p:spPr>
            <a:xfrm>
              <a:off x="6354944" y="2596089"/>
              <a:ext cx="2110623" cy="564149"/>
            </a:xfrm>
            <a:custGeom>
              <a:avLst/>
              <a:gdLst>
                <a:gd name="connsiteX0" fmla="*/ 64129 w 1028778"/>
                <a:gd name="connsiteY0" fmla="*/ 104673 h 564149"/>
                <a:gd name="connsiteX1" fmla="*/ 67578 w 1028778"/>
                <a:gd name="connsiteY1" fmla="*/ 105796 h 564149"/>
                <a:gd name="connsiteX2" fmla="*/ 68469 w 1028778"/>
                <a:gd name="connsiteY2" fmla="*/ 107508 h 564149"/>
                <a:gd name="connsiteX3" fmla="*/ 15344 w 1028778"/>
                <a:gd name="connsiteY3" fmla="*/ 61157 h 564149"/>
                <a:gd name="connsiteX4" fmla="*/ 15388 w 1028778"/>
                <a:gd name="connsiteY4" fmla="*/ 61277 h 564149"/>
                <a:gd name="connsiteX5" fmla="*/ 15931 w 1028778"/>
                <a:gd name="connsiteY5" fmla="*/ 62779 h 564149"/>
                <a:gd name="connsiteX6" fmla="*/ 16580 w 1028778"/>
                <a:gd name="connsiteY6" fmla="*/ 63367 h 564149"/>
                <a:gd name="connsiteX7" fmla="*/ 4012 w 1028778"/>
                <a:gd name="connsiteY7" fmla="*/ 0 h 564149"/>
                <a:gd name="connsiteX8" fmla="*/ 6640 w 1028778"/>
                <a:gd name="connsiteY8" fmla="*/ 10292 h 564149"/>
                <a:gd name="connsiteX9" fmla="*/ 60074 w 1028778"/>
                <a:gd name="connsiteY9" fmla="*/ 103352 h 564149"/>
                <a:gd name="connsiteX10" fmla="*/ 61130 w 1028778"/>
                <a:gd name="connsiteY10" fmla="*/ 103696 h 564149"/>
                <a:gd name="connsiteX11" fmla="*/ 61829 w 1028778"/>
                <a:gd name="connsiteY11" fmla="*/ 104329 h 564149"/>
                <a:gd name="connsiteX12" fmla="*/ 68686 w 1028778"/>
                <a:gd name="connsiteY12" fmla="*/ 107925 h 564149"/>
                <a:gd name="connsiteX13" fmla="*/ 70373 w 1028778"/>
                <a:gd name="connsiteY13" fmla="*/ 111165 h 564149"/>
                <a:gd name="connsiteX14" fmla="*/ 89287 w 1028778"/>
                <a:gd name="connsiteY14" fmla="*/ 117397 h 564149"/>
                <a:gd name="connsiteX15" fmla="*/ 87937 w 1028778"/>
                <a:gd name="connsiteY15" fmla="*/ 118019 h 564149"/>
                <a:gd name="connsiteX16" fmla="*/ 115933 w 1028778"/>
                <a:gd name="connsiteY16" fmla="*/ 132699 h 564149"/>
                <a:gd name="connsiteX17" fmla="*/ 135285 w 1028778"/>
                <a:gd name="connsiteY17" fmla="*/ 142846 h 564149"/>
                <a:gd name="connsiteX18" fmla="*/ 223255 w 1028778"/>
                <a:gd name="connsiteY18" fmla="*/ 173872 h 564149"/>
                <a:gd name="connsiteX19" fmla="*/ 243903 w 1028778"/>
                <a:gd name="connsiteY19" fmla="*/ 180115 h 564149"/>
                <a:gd name="connsiteX20" fmla="*/ 294159 w 1028778"/>
                <a:gd name="connsiteY20" fmla="*/ 192664 h 564149"/>
                <a:gd name="connsiteX21" fmla="*/ 397072 w 1028778"/>
                <a:gd name="connsiteY21" fmla="*/ 215300 h 564149"/>
                <a:gd name="connsiteX22" fmla="*/ 453282 w 1028778"/>
                <a:gd name="connsiteY22" fmla="*/ 225253 h 564149"/>
                <a:gd name="connsiteX23" fmla="*/ 574890 w 1028778"/>
                <a:gd name="connsiteY23" fmla="*/ 242271 h 564149"/>
                <a:gd name="connsiteX24" fmla="*/ 631750 w 1028778"/>
                <a:gd name="connsiteY24" fmla="*/ 249082 h 564149"/>
                <a:gd name="connsiteX25" fmla="*/ 828784 w 1028778"/>
                <a:gd name="connsiteY25" fmla="*/ 264156 h 564149"/>
                <a:gd name="connsiteX26" fmla="*/ 828783 w 1028778"/>
                <a:gd name="connsiteY26" fmla="*/ 164159 h 564149"/>
                <a:gd name="connsiteX27" fmla="*/ 1028778 w 1028778"/>
                <a:gd name="connsiteY27" fmla="*/ 368924 h 564149"/>
                <a:gd name="connsiteX28" fmla="*/ 828783 w 1028778"/>
                <a:gd name="connsiteY28" fmla="*/ 564149 h 564149"/>
                <a:gd name="connsiteX29" fmla="*/ 828783 w 1028778"/>
                <a:gd name="connsiteY29" fmla="*/ 464152 h 564149"/>
                <a:gd name="connsiteX30" fmla="*/ 654884 w 1028778"/>
                <a:gd name="connsiteY30" fmla="*/ 451849 h 564149"/>
                <a:gd name="connsiteX31" fmla="*/ 77 w 1028778"/>
                <a:gd name="connsiteY31" fmla="*/ 218929 h 564149"/>
                <a:gd name="connsiteX32" fmla="*/ 78 w 1028778"/>
                <a:gd name="connsiteY32" fmla="*/ 18933 h 564149"/>
                <a:gd name="connsiteX33" fmla="*/ 989 w 1028778"/>
                <a:gd name="connsiteY33" fmla="*/ 21452 h 564149"/>
                <a:gd name="connsiteX34" fmla="*/ 1009 w 1028778"/>
                <a:gd name="connsiteY34" fmla="*/ 21507 h 564149"/>
                <a:gd name="connsiteX35" fmla="*/ 825 w 1028778"/>
                <a:gd name="connsiteY35" fmla="*/ 19803 h 564149"/>
                <a:gd name="connsiteX36" fmla="*/ 78 w 1028778"/>
                <a:gd name="connsiteY36" fmla="*/ 18933 h 564149"/>
                <a:gd name="connsiteX37" fmla="*/ 508 w 1028778"/>
                <a:gd name="connsiteY37" fmla="*/ 16864 h 564149"/>
                <a:gd name="connsiteX38" fmla="*/ 0 w 1028778"/>
                <a:gd name="connsiteY38" fmla="*/ 12151 h 564149"/>
                <a:gd name="connsiteX39" fmla="*/ 2793 w 1028778"/>
                <a:gd name="connsiteY39" fmla="*/ 5868 h 56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28778" h="564149">
                  <a:moveTo>
                    <a:pt x="64129" y="104673"/>
                  </a:moveTo>
                  <a:lnTo>
                    <a:pt x="67578" y="105796"/>
                  </a:lnTo>
                  <a:lnTo>
                    <a:pt x="68469" y="107508"/>
                  </a:lnTo>
                  <a:close/>
                  <a:moveTo>
                    <a:pt x="15344" y="61157"/>
                  </a:moveTo>
                  <a:lnTo>
                    <a:pt x="15388" y="61277"/>
                  </a:lnTo>
                  <a:lnTo>
                    <a:pt x="15931" y="62779"/>
                  </a:lnTo>
                  <a:lnTo>
                    <a:pt x="16580" y="63367"/>
                  </a:lnTo>
                  <a:close/>
                  <a:moveTo>
                    <a:pt x="4012" y="0"/>
                  </a:moveTo>
                  <a:lnTo>
                    <a:pt x="6640" y="10292"/>
                  </a:lnTo>
                  <a:cubicBezTo>
                    <a:pt x="20982" y="56627"/>
                    <a:pt x="39430" y="89708"/>
                    <a:pt x="60074" y="103352"/>
                  </a:cubicBezTo>
                  <a:lnTo>
                    <a:pt x="61130" y="103696"/>
                  </a:lnTo>
                  <a:lnTo>
                    <a:pt x="61829" y="104329"/>
                  </a:lnTo>
                  <a:lnTo>
                    <a:pt x="68686" y="107925"/>
                  </a:lnTo>
                  <a:lnTo>
                    <a:pt x="70373" y="111165"/>
                  </a:lnTo>
                  <a:lnTo>
                    <a:pt x="89287" y="117397"/>
                  </a:lnTo>
                  <a:lnTo>
                    <a:pt x="87937" y="118019"/>
                  </a:lnTo>
                  <a:lnTo>
                    <a:pt x="115933" y="132699"/>
                  </a:lnTo>
                  <a:lnTo>
                    <a:pt x="135285" y="142846"/>
                  </a:lnTo>
                  <a:lnTo>
                    <a:pt x="223255" y="173872"/>
                  </a:lnTo>
                  <a:lnTo>
                    <a:pt x="243903" y="180115"/>
                  </a:lnTo>
                  <a:lnTo>
                    <a:pt x="294159" y="192664"/>
                  </a:lnTo>
                  <a:lnTo>
                    <a:pt x="397072" y="215300"/>
                  </a:lnTo>
                  <a:lnTo>
                    <a:pt x="453282" y="225253"/>
                  </a:lnTo>
                  <a:lnTo>
                    <a:pt x="574890" y="242271"/>
                  </a:lnTo>
                  <a:lnTo>
                    <a:pt x="631750" y="249082"/>
                  </a:lnTo>
                  <a:lnTo>
                    <a:pt x="828784" y="264156"/>
                  </a:lnTo>
                  <a:cubicBezTo>
                    <a:pt x="828784" y="230824"/>
                    <a:pt x="828783" y="197491"/>
                    <a:pt x="828783" y="164159"/>
                  </a:cubicBezTo>
                  <a:lnTo>
                    <a:pt x="1028778" y="368924"/>
                  </a:lnTo>
                  <a:lnTo>
                    <a:pt x="828783" y="564149"/>
                  </a:lnTo>
                  <a:lnTo>
                    <a:pt x="828783" y="464152"/>
                  </a:lnTo>
                  <a:cubicBezTo>
                    <a:pt x="768575" y="461252"/>
                    <a:pt x="710470" y="457110"/>
                    <a:pt x="654884" y="451849"/>
                  </a:cubicBezTo>
                  <a:cubicBezTo>
                    <a:pt x="265781" y="415020"/>
                    <a:pt x="77" y="323343"/>
                    <a:pt x="77" y="218929"/>
                  </a:cubicBezTo>
                  <a:cubicBezTo>
                    <a:pt x="77" y="152264"/>
                    <a:pt x="78" y="85598"/>
                    <a:pt x="78" y="18933"/>
                  </a:cubicBezTo>
                  <a:lnTo>
                    <a:pt x="989" y="21452"/>
                  </a:lnTo>
                  <a:lnTo>
                    <a:pt x="1009" y="21507"/>
                  </a:lnTo>
                  <a:lnTo>
                    <a:pt x="825" y="19803"/>
                  </a:lnTo>
                  <a:lnTo>
                    <a:pt x="78" y="18933"/>
                  </a:lnTo>
                  <a:lnTo>
                    <a:pt x="508" y="16864"/>
                  </a:lnTo>
                  <a:lnTo>
                    <a:pt x="0" y="12151"/>
                  </a:lnTo>
                  <a:lnTo>
                    <a:pt x="2793" y="586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69" name="צורה חופשית 19">
              <a:extLst>
                <a:ext uri="{FF2B5EF4-FFF2-40B4-BE49-F238E27FC236}">
                  <a16:creationId xmlns:a16="http://schemas.microsoft.com/office/drawing/2014/main" id="{C0941C3D-05D2-9BE6-344A-05EEB2FAFC5D}"/>
                </a:ext>
              </a:extLst>
            </p:cNvPr>
            <p:cNvSpPr/>
            <p:nvPr/>
          </p:nvSpPr>
          <p:spPr>
            <a:xfrm flipH="1">
              <a:off x="8684688" y="2599273"/>
              <a:ext cx="504896" cy="564149"/>
            </a:xfrm>
            <a:custGeom>
              <a:avLst/>
              <a:gdLst>
                <a:gd name="connsiteX0" fmla="*/ 64129 w 1028778"/>
                <a:gd name="connsiteY0" fmla="*/ 104673 h 564149"/>
                <a:gd name="connsiteX1" fmla="*/ 67578 w 1028778"/>
                <a:gd name="connsiteY1" fmla="*/ 105796 h 564149"/>
                <a:gd name="connsiteX2" fmla="*/ 68469 w 1028778"/>
                <a:gd name="connsiteY2" fmla="*/ 107508 h 564149"/>
                <a:gd name="connsiteX3" fmla="*/ 15344 w 1028778"/>
                <a:gd name="connsiteY3" fmla="*/ 61157 h 564149"/>
                <a:gd name="connsiteX4" fmla="*/ 15388 w 1028778"/>
                <a:gd name="connsiteY4" fmla="*/ 61277 h 564149"/>
                <a:gd name="connsiteX5" fmla="*/ 15931 w 1028778"/>
                <a:gd name="connsiteY5" fmla="*/ 62779 h 564149"/>
                <a:gd name="connsiteX6" fmla="*/ 16580 w 1028778"/>
                <a:gd name="connsiteY6" fmla="*/ 63367 h 564149"/>
                <a:gd name="connsiteX7" fmla="*/ 4012 w 1028778"/>
                <a:gd name="connsiteY7" fmla="*/ 0 h 564149"/>
                <a:gd name="connsiteX8" fmla="*/ 6640 w 1028778"/>
                <a:gd name="connsiteY8" fmla="*/ 10292 h 564149"/>
                <a:gd name="connsiteX9" fmla="*/ 60074 w 1028778"/>
                <a:gd name="connsiteY9" fmla="*/ 103352 h 564149"/>
                <a:gd name="connsiteX10" fmla="*/ 61130 w 1028778"/>
                <a:gd name="connsiteY10" fmla="*/ 103696 h 564149"/>
                <a:gd name="connsiteX11" fmla="*/ 61829 w 1028778"/>
                <a:gd name="connsiteY11" fmla="*/ 104329 h 564149"/>
                <a:gd name="connsiteX12" fmla="*/ 68686 w 1028778"/>
                <a:gd name="connsiteY12" fmla="*/ 107925 h 564149"/>
                <a:gd name="connsiteX13" fmla="*/ 70373 w 1028778"/>
                <a:gd name="connsiteY13" fmla="*/ 111165 h 564149"/>
                <a:gd name="connsiteX14" fmla="*/ 89287 w 1028778"/>
                <a:gd name="connsiteY14" fmla="*/ 117397 h 564149"/>
                <a:gd name="connsiteX15" fmla="*/ 87937 w 1028778"/>
                <a:gd name="connsiteY15" fmla="*/ 118019 h 564149"/>
                <a:gd name="connsiteX16" fmla="*/ 115933 w 1028778"/>
                <a:gd name="connsiteY16" fmla="*/ 132699 h 564149"/>
                <a:gd name="connsiteX17" fmla="*/ 135285 w 1028778"/>
                <a:gd name="connsiteY17" fmla="*/ 142846 h 564149"/>
                <a:gd name="connsiteX18" fmla="*/ 223255 w 1028778"/>
                <a:gd name="connsiteY18" fmla="*/ 173872 h 564149"/>
                <a:gd name="connsiteX19" fmla="*/ 243903 w 1028778"/>
                <a:gd name="connsiteY19" fmla="*/ 180115 h 564149"/>
                <a:gd name="connsiteX20" fmla="*/ 294159 w 1028778"/>
                <a:gd name="connsiteY20" fmla="*/ 192664 h 564149"/>
                <a:gd name="connsiteX21" fmla="*/ 397072 w 1028778"/>
                <a:gd name="connsiteY21" fmla="*/ 215300 h 564149"/>
                <a:gd name="connsiteX22" fmla="*/ 453282 w 1028778"/>
                <a:gd name="connsiteY22" fmla="*/ 225253 h 564149"/>
                <a:gd name="connsiteX23" fmla="*/ 574890 w 1028778"/>
                <a:gd name="connsiteY23" fmla="*/ 242271 h 564149"/>
                <a:gd name="connsiteX24" fmla="*/ 631750 w 1028778"/>
                <a:gd name="connsiteY24" fmla="*/ 249082 h 564149"/>
                <a:gd name="connsiteX25" fmla="*/ 828784 w 1028778"/>
                <a:gd name="connsiteY25" fmla="*/ 264156 h 564149"/>
                <a:gd name="connsiteX26" fmla="*/ 828783 w 1028778"/>
                <a:gd name="connsiteY26" fmla="*/ 164159 h 564149"/>
                <a:gd name="connsiteX27" fmla="*/ 1028778 w 1028778"/>
                <a:gd name="connsiteY27" fmla="*/ 368924 h 564149"/>
                <a:gd name="connsiteX28" fmla="*/ 828783 w 1028778"/>
                <a:gd name="connsiteY28" fmla="*/ 564149 h 564149"/>
                <a:gd name="connsiteX29" fmla="*/ 828783 w 1028778"/>
                <a:gd name="connsiteY29" fmla="*/ 464152 h 564149"/>
                <a:gd name="connsiteX30" fmla="*/ 654884 w 1028778"/>
                <a:gd name="connsiteY30" fmla="*/ 451849 h 564149"/>
                <a:gd name="connsiteX31" fmla="*/ 77 w 1028778"/>
                <a:gd name="connsiteY31" fmla="*/ 218929 h 564149"/>
                <a:gd name="connsiteX32" fmla="*/ 78 w 1028778"/>
                <a:gd name="connsiteY32" fmla="*/ 18933 h 564149"/>
                <a:gd name="connsiteX33" fmla="*/ 989 w 1028778"/>
                <a:gd name="connsiteY33" fmla="*/ 21452 h 564149"/>
                <a:gd name="connsiteX34" fmla="*/ 1009 w 1028778"/>
                <a:gd name="connsiteY34" fmla="*/ 21507 h 564149"/>
                <a:gd name="connsiteX35" fmla="*/ 825 w 1028778"/>
                <a:gd name="connsiteY35" fmla="*/ 19803 h 564149"/>
                <a:gd name="connsiteX36" fmla="*/ 78 w 1028778"/>
                <a:gd name="connsiteY36" fmla="*/ 18933 h 564149"/>
                <a:gd name="connsiteX37" fmla="*/ 508 w 1028778"/>
                <a:gd name="connsiteY37" fmla="*/ 16864 h 564149"/>
                <a:gd name="connsiteX38" fmla="*/ 0 w 1028778"/>
                <a:gd name="connsiteY38" fmla="*/ 12151 h 564149"/>
                <a:gd name="connsiteX39" fmla="*/ 2793 w 1028778"/>
                <a:gd name="connsiteY39" fmla="*/ 5868 h 56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28778" h="564149">
                  <a:moveTo>
                    <a:pt x="64129" y="104673"/>
                  </a:moveTo>
                  <a:lnTo>
                    <a:pt x="67578" y="105796"/>
                  </a:lnTo>
                  <a:lnTo>
                    <a:pt x="68469" y="107508"/>
                  </a:lnTo>
                  <a:close/>
                  <a:moveTo>
                    <a:pt x="15344" y="61157"/>
                  </a:moveTo>
                  <a:lnTo>
                    <a:pt x="15388" y="61277"/>
                  </a:lnTo>
                  <a:lnTo>
                    <a:pt x="15931" y="62779"/>
                  </a:lnTo>
                  <a:lnTo>
                    <a:pt x="16580" y="63367"/>
                  </a:lnTo>
                  <a:close/>
                  <a:moveTo>
                    <a:pt x="4012" y="0"/>
                  </a:moveTo>
                  <a:lnTo>
                    <a:pt x="6640" y="10292"/>
                  </a:lnTo>
                  <a:cubicBezTo>
                    <a:pt x="20982" y="56627"/>
                    <a:pt x="39430" y="89708"/>
                    <a:pt x="60074" y="103352"/>
                  </a:cubicBezTo>
                  <a:lnTo>
                    <a:pt x="61130" y="103696"/>
                  </a:lnTo>
                  <a:lnTo>
                    <a:pt x="61829" y="104329"/>
                  </a:lnTo>
                  <a:lnTo>
                    <a:pt x="68686" y="107925"/>
                  </a:lnTo>
                  <a:lnTo>
                    <a:pt x="70373" y="111165"/>
                  </a:lnTo>
                  <a:lnTo>
                    <a:pt x="89287" y="117397"/>
                  </a:lnTo>
                  <a:lnTo>
                    <a:pt x="87937" y="118019"/>
                  </a:lnTo>
                  <a:lnTo>
                    <a:pt x="115933" y="132699"/>
                  </a:lnTo>
                  <a:lnTo>
                    <a:pt x="135285" y="142846"/>
                  </a:lnTo>
                  <a:lnTo>
                    <a:pt x="223255" y="173872"/>
                  </a:lnTo>
                  <a:lnTo>
                    <a:pt x="243903" y="180115"/>
                  </a:lnTo>
                  <a:lnTo>
                    <a:pt x="294159" y="192664"/>
                  </a:lnTo>
                  <a:lnTo>
                    <a:pt x="397072" y="215300"/>
                  </a:lnTo>
                  <a:lnTo>
                    <a:pt x="453282" y="225253"/>
                  </a:lnTo>
                  <a:lnTo>
                    <a:pt x="574890" y="242271"/>
                  </a:lnTo>
                  <a:lnTo>
                    <a:pt x="631750" y="249082"/>
                  </a:lnTo>
                  <a:lnTo>
                    <a:pt x="828784" y="264156"/>
                  </a:lnTo>
                  <a:cubicBezTo>
                    <a:pt x="828784" y="230824"/>
                    <a:pt x="828783" y="197491"/>
                    <a:pt x="828783" y="164159"/>
                  </a:cubicBezTo>
                  <a:lnTo>
                    <a:pt x="1028778" y="368924"/>
                  </a:lnTo>
                  <a:lnTo>
                    <a:pt x="828783" y="564149"/>
                  </a:lnTo>
                  <a:lnTo>
                    <a:pt x="828783" y="464152"/>
                  </a:lnTo>
                  <a:cubicBezTo>
                    <a:pt x="768575" y="461252"/>
                    <a:pt x="710470" y="457110"/>
                    <a:pt x="654884" y="451849"/>
                  </a:cubicBezTo>
                  <a:cubicBezTo>
                    <a:pt x="265781" y="415020"/>
                    <a:pt x="77" y="323343"/>
                    <a:pt x="77" y="218929"/>
                  </a:cubicBezTo>
                  <a:cubicBezTo>
                    <a:pt x="77" y="152264"/>
                    <a:pt x="78" y="85598"/>
                    <a:pt x="78" y="18933"/>
                  </a:cubicBezTo>
                  <a:lnTo>
                    <a:pt x="989" y="21452"/>
                  </a:lnTo>
                  <a:lnTo>
                    <a:pt x="1009" y="21507"/>
                  </a:lnTo>
                  <a:lnTo>
                    <a:pt x="825" y="19803"/>
                  </a:lnTo>
                  <a:lnTo>
                    <a:pt x="78" y="18933"/>
                  </a:lnTo>
                  <a:lnTo>
                    <a:pt x="508" y="16864"/>
                  </a:lnTo>
                  <a:lnTo>
                    <a:pt x="0" y="12151"/>
                  </a:lnTo>
                  <a:lnTo>
                    <a:pt x="2793" y="586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4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BBEF-15A2-A680-66C7-4A470802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ALL·E 2024-10-22 21.11.20 - A futuristic background for a PowerPoint presentation slide, suitable for topics like AI or computer science. The design features deep blue tones with.webp [webp-to-jpg output image]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6466" y="-659951"/>
            <a:ext cx="15210002" cy="86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מלבן 12"/>
          <p:cNvSpPr/>
          <p:nvPr/>
        </p:nvSpPr>
        <p:spPr>
          <a:xfrm>
            <a:off x="-11210" y="-11700"/>
            <a:ext cx="12192000" cy="7057292"/>
          </a:xfrm>
          <a:prstGeom prst="rect">
            <a:avLst/>
          </a:prstGeom>
          <a:gradFill flip="none" rotWithShape="1">
            <a:gsLst>
              <a:gs pos="55000">
                <a:srgbClr val="121328">
                  <a:alpha val="93000"/>
                </a:srgbClr>
              </a:gs>
              <a:gs pos="77000">
                <a:srgbClr val="103F51">
                  <a:alpha val="84000"/>
                </a:srgbClr>
              </a:gs>
              <a:gs pos="100000">
                <a:srgbClr val="1793BF">
                  <a:alpha val="7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 descr="A blue and white face with lines and dots&#10;&#10;Description automatically generated">
            <a:extLst>
              <a:ext uri="{FF2B5EF4-FFF2-40B4-BE49-F238E27FC236}">
                <a16:creationId xmlns:a16="http://schemas.microsoft.com/office/drawing/2014/main" id="{86584FFB-BC91-C916-09B1-A0B27D985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 r="17023" b="8593"/>
          <a:stretch/>
        </p:blipFill>
        <p:spPr>
          <a:xfrm>
            <a:off x="0" y="201660"/>
            <a:ext cx="6329680" cy="6656340"/>
          </a:xfrm>
          <a:custGeom>
            <a:avLst/>
            <a:gdLst>
              <a:gd name="connsiteX0" fmla="*/ 0 w 6329680"/>
              <a:gd name="connsiteY0" fmla="*/ 0 h 6656340"/>
              <a:gd name="connsiteX1" fmla="*/ 5267884 w 6329680"/>
              <a:gd name="connsiteY1" fmla="*/ 0 h 6656340"/>
              <a:gd name="connsiteX2" fmla="*/ 6329680 w 6329680"/>
              <a:gd name="connsiteY2" fmla="*/ 5156204 h 6656340"/>
              <a:gd name="connsiteX3" fmla="*/ 6329680 w 6329680"/>
              <a:gd name="connsiteY3" fmla="*/ 6656340 h 6656340"/>
              <a:gd name="connsiteX4" fmla="*/ 0 w 6329680"/>
              <a:gd name="connsiteY4" fmla="*/ 6656340 h 665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680" h="6656340">
                <a:moveTo>
                  <a:pt x="0" y="0"/>
                </a:moveTo>
                <a:lnTo>
                  <a:pt x="5267884" y="0"/>
                </a:lnTo>
                <a:lnTo>
                  <a:pt x="6329680" y="5156204"/>
                </a:lnTo>
                <a:lnTo>
                  <a:pt x="6329680" y="6656340"/>
                </a:lnTo>
                <a:lnTo>
                  <a:pt x="0" y="6656340"/>
                </a:lnTo>
                <a:close/>
              </a:path>
            </a:pathLst>
          </a:cu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95B1A60E-A605-3170-929F-43DC59698C04}"/>
              </a:ext>
            </a:extLst>
          </p:cNvPr>
          <p:cNvSpPr txBox="1">
            <a:spLocks/>
          </p:cNvSpPr>
          <p:nvPr/>
        </p:nvSpPr>
        <p:spPr>
          <a:xfrm>
            <a:off x="6898640" y="2136339"/>
            <a:ext cx="5293360" cy="2585323"/>
          </a:xfrm>
          <a:prstGeom prst="rect">
            <a:avLst/>
          </a:prstGeom>
        </p:spPr>
        <p:txBody>
          <a:bodyPr vert="horz" wrap="square" lIns="91440" tIns="45720" rIns="91440" bIns="45720" rtlCol="1" anchor="b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  <a:t>Concept</a:t>
            </a:r>
            <a:b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</a:br>
            <a: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  <a:t>&amp;</a:t>
            </a:r>
            <a:br>
              <a:rPr lang="en-GB" smtClean="0">
                <a:solidFill>
                  <a:schemeClr val="bg1"/>
                </a:solidFill>
                <a:latin typeface="Abadi Extra Light" panose="020B0204020104020204" pitchFamily="34" charset="0"/>
              </a:rPr>
            </a:br>
            <a:r>
              <a:rPr lang="en-GB" smtClean="0">
                <a:solidFill>
                  <a:schemeClr val="accent1"/>
                </a:solidFill>
                <a:latin typeface="Abadi Extra Light" panose="020B0204020104020204" pitchFamily="34" charset="0"/>
              </a:rPr>
              <a:t>Proof</a:t>
            </a:r>
            <a:endParaRPr lang="en-IL" dirty="0">
              <a:solidFill>
                <a:schemeClr val="accent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8" name="Freeform: Shape 15">
            <a:extLst>
              <a:ext uri="{FF2B5EF4-FFF2-40B4-BE49-F238E27FC236}">
                <a16:creationId xmlns:a16="http://schemas.microsoft.com/office/drawing/2014/main" id="{C4B88B5E-734A-117B-ADF2-7854AB386A41}"/>
              </a:ext>
            </a:extLst>
          </p:cNvPr>
          <p:cNvSpPr/>
          <p:nvPr/>
        </p:nvSpPr>
        <p:spPr>
          <a:xfrm>
            <a:off x="3881120" y="1"/>
            <a:ext cx="10160" cy="257"/>
          </a:xfrm>
          <a:custGeom>
            <a:avLst/>
            <a:gdLst>
              <a:gd name="connsiteX0" fmla="*/ 0 w 10160"/>
              <a:gd name="connsiteY0" fmla="*/ 0 h 257"/>
              <a:gd name="connsiteX1" fmla="*/ 10160 w 10160"/>
              <a:gd name="connsiteY1" fmla="*/ 0 h 257"/>
              <a:gd name="connsiteX2" fmla="*/ 0 w 10160"/>
              <a:gd name="connsiteY2" fmla="*/ 257 h 257"/>
              <a:gd name="connsiteX3" fmla="*/ 0 w 10160"/>
              <a:gd name="connsiteY3" fmla="*/ 0 h 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" h="257">
                <a:moveTo>
                  <a:pt x="0" y="0"/>
                </a:moveTo>
                <a:lnTo>
                  <a:pt x="10160" y="0"/>
                </a:lnTo>
                <a:lnTo>
                  <a:pt x="0" y="25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/>
          </a:p>
        </p:txBody>
      </p:sp>
      <p:sp>
        <p:nvSpPr>
          <p:cNvPr id="19" name="Parallelogram 22">
            <a:extLst>
              <a:ext uri="{FF2B5EF4-FFF2-40B4-BE49-F238E27FC236}">
                <a16:creationId xmlns:a16="http://schemas.microsoft.com/office/drawing/2014/main" id="{7A2F31BE-87AB-534D-6EE0-E820C6D1E840}"/>
              </a:ext>
            </a:extLst>
          </p:cNvPr>
          <p:cNvSpPr/>
          <p:nvPr/>
        </p:nvSpPr>
        <p:spPr>
          <a:xfrm flipH="1">
            <a:off x="5290145" y="0"/>
            <a:ext cx="1844040" cy="6858000"/>
          </a:xfrm>
          <a:prstGeom prst="parallelogram">
            <a:avLst>
              <a:gd name="adj" fmla="val 6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Parallelogram 23">
            <a:extLst>
              <a:ext uri="{FF2B5EF4-FFF2-40B4-BE49-F238E27FC236}">
                <a16:creationId xmlns:a16="http://schemas.microsoft.com/office/drawing/2014/main" id="{6A88F618-DF9C-2BD5-6BCC-1E767E70EC36}"/>
              </a:ext>
            </a:extLst>
          </p:cNvPr>
          <p:cNvSpPr/>
          <p:nvPr/>
        </p:nvSpPr>
        <p:spPr>
          <a:xfrm flipH="1">
            <a:off x="4972645" y="0"/>
            <a:ext cx="1226291" cy="6858000"/>
          </a:xfrm>
          <a:prstGeom prst="parallelogram">
            <a:avLst>
              <a:gd name="adj" fmla="val 881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10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קבוצה 23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2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מלבן 2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27C1458-8DD3-5B0F-BC29-AF5E21B58AEC}"/>
              </a:ext>
            </a:extLst>
          </p:cNvPr>
          <p:cNvSpPr txBox="1"/>
          <p:nvPr/>
        </p:nvSpPr>
        <p:spPr>
          <a:xfrm>
            <a:off x="0" y="0"/>
            <a:ext cx="5709920" cy="1404140"/>
          </a:xfrm>
          <a:prstGeom prst="rect">
            <a:avLst/>
          </a:prstGeom>
          <a:noFill/>
        </p:spPr>
        <p:txBody>
          <a:bodyPr wrap="square" lIns="540000" tIns="360000" rIns="540000" bIns="360000" rtlCol="1">
            <a:spAutoFit/>
          </a:bodyPr>
          <a:lstStyle/>
          <a:p>
            <a:pPr algn="l" rtl="0"/>
            <a:r>
              <a:rPr lang="en-GB" sz="4400" dirty="0" smtClean="0">
                <a:solidFill>
                  <a:schemeClr val="bg1"/>
                </a:solidFill>
                <a:latin typeface="Abadi Extra Light" panose="020B0204020104020204" pitchFamily="34" charset="0"/>
              </a:rPr>
              <a:t>Concept &amp; </a:t>
            </a:r>
            <a:r>
              <a:rPr lang="en-GB" sz="4400" dirty="0" smtClean="0">
                <a:solidFill>
                  <a:schemeClr val="accent1"/>
                </a:solidFill>
                <a:latin typeface="Abadi Extra Light" panose="020B0204020104020204" pitchFamily="34" charset="0"/>
              </a:rPr>
              <a:t>Proof</a:t>
            </a:r>
            <a:endParaRPr lang="en-GB" sz="4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/>
              <p:nvPr/>
            </p:nvSpPr>
            <p:spPr>
              <a:xfrm>
                <a:off x="693420" y="1526926"/>
                <a:ext cx="4945380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32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The next slides will represent two definitions that we will use in the proof: </a:t>
                </a: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Angles:</a:t>
                </a:r>
              </a:p>
              <a:p>
                <a:pPr marL="914400" lvl="1" indent="-4572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D383D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b="1" dirty="0" smtClean="0">
                    <a:solidFill>
                      <a:srgbClr val="F2F2F2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914400" lvl="1" indent="-4572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3200" dirty="0" smtClean="0"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  <a:p>
                <a:pPr marL="457200" indent="-457200" algn="l" rtl="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The “Tet” ratio.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761BDA-5A95-8F00-8441-0CF62D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" y="1526926"/>
                <a:ext cx="4945380" cy="4031873"/>
              </a:xfrm>
              <a:prstGeom prst="rect">
                <a:avLst/>
              </a:prstGeom>
              <a:blipFill>
                <a:blip r:embed="rId3"/>
                <a:stretch>
                  <a:fillRect l="-3206" t="-1964" r="-986" b="-39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9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קבוצה 50"/>
          <p:cNvGrpSpPr/>
          <p:nvPr/>
        </p:nvGrpSpPr>
        <p:grpSpPr>
          <a:xfrm>
            <a:off x="-145428" y="-99646"/>
            <a:ext cx="12389683" cy="7057292"/>
            <a:chOff x="-197683" y="-199292"/>
            <a:chExt cx="12389683" cy="7057292"/>
          </a:xfrm>
        </p:grpSpPr>
        <p:pic>
          <p:nvPicPr>
            <p:cNvPr id="55" name="Picture 2" descr="DALL·E 2024-10-22 21.20.03 - A clean and solid futuristic background in deep blue tones, with fewer details and minimalistic abstract digital patterns. The design should feature s.webp [webp-to-jpg output imag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683" y="-199292"/>
              <a:ext cx="12350260" cy="705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מלבן 55"/>
            <p:cNvSpPr/>
            <p:nvPr/>
          </p:nvSpPr>
          <p:spPr>
            <a:xfrm>
              <a:off x="0" y="-199292"/>
              <a:ext cx="12192000" cy="7057292"/>
            </a:xfrm>
            <a:prstGeom prst="rect">
              <a:avLst/>
            </a:prstGeom>
            <a:gradFill flip="none" rotWithShape="1">
              <a:gsLst>
                <a:gs pos="55000">
                  <a:srgbClr val="121328">
                    <a:alpha val="92000"/>
                  </a:srgbClr>
                </a:gs>
                <a:gs pos="77000">
                  <a:srgbClr val="103F51">
                    <a:alpha val="84000"/>
                  </a:srgbClr>
                </a:gs>
                <a:gs pos="100000">
                  <a:srgbClr val="1793BF">
                    <a:alpha val="74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CE51BB-8024-C5B4-DC05-4F52CDCAEBD8}"/>
                  </a:ext>
                </a:extLst>
              </p:cNvPr>
              <p:cNvSpPr txBox="1"/>
              <p:nvPr/>
            </p:nvSpPr>
            <p:spPr>
              <a:xfrm>
                <a:off x="0" y="0"/>
                <a:ext cx="5390129" cy="1404140"/>
              </a:xfrm>
              <a:prstGeom prst="rect">
                <a:avLst/>
              </a:prstGeom>
              <a:noFill/>
            </p:spPr>
            <p:txBody>
              <a:bodyPr wrap="square" lIns="540000" tIns="360000" rIns="540000" bIns="360000" rtlCol="1">
                <a:spAutoFit/>
              </a:bodyPr>
              <a:lstStyle/>
              <a:p>
                <a:pPr algn="l" rtl="0"/>
                <a:r>
                  <a:rPr lang="en-GB" sz="4400" i="1" dirty="0" smtClean="0">
                    <a:solidFill>
                      <a:schemeClr val="bg1"/>
                    </a:solidFill>
                  </a:rPr>
                  <a:t>Definition</a:t>
                </a:r>
                <a:r>
                  <a:rPr lang="en-US" sz="4400" i="1" dirty="0" smtClean="0">
                    <a:solidFill>
                      <a:schemeClr val="bg1"/>
                    </a:solidFill>
                  </a:rPr>
                  <a:t>s -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D383D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400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4400" i="1" dirty="0" smtClean="0">
                    <a:solidFill>
                      <a:schemeClr val="bg1"/>
                    </a:solidFill>
                  </a:rPr>
                  <a:t> </a:t>
                </a:r>
                <a:endParaRPr lang="en-GB" sz="4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CE51BB-8024-C5B4-DC05-4F52CDCA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390129" cy="1404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קבוצה 58"/>
          <p:cNvGrpSpPr/>
          <p:nvPr/>
        </p:nvGrpSpPr>
        <p:grpSpPr>
          <a:xfrm>
            <a:off x="5972816" y="1290835"/>
            <a:ext cx="3095957" cy="3298971"/>
            <a:chOff x="5967025" y="2001425"/>
            <a:chExt cx="3567078" cy="3800986"/>
          </a:xfrm>
        </p:grpSpPr>
        <p:sp>
          <p:nvSpPr>
            <p:cNvPr id="60" name="צורה חופשית 59"/>
            <p:cNvSpPr/>
            <p:nvPr/>
          </p:nvSpPr>
          <p:spPr>
            <a:xfrm>
              <a:off x="6258396" y="2001425"/>
              <a:ext cx="2990936" cy="3727149"/>
            </a:xfrm>
            <a:custGeom>
              <a:avLst/>
              <a:gdLst>
                <a:gd name="connsiteX0" fmla="*/ 0 w 5001394"/>
                <a:gd name="connsiteY0" fmla="*/ 0 h 4435864"/>
                <a:gd name="connsiteX1" fmla="*/ 3915238 w 5001394"/>
                <a:gd name="connsiteY1" fmla="*/ 0 h 4435864"/>
                <a:gd name="connsiteX2" fmla="*/ 3915238 w 5001394"/>
                <a:gd name="connsiteY2" fmla="*/ 4319 h 4435864"/>
                <a:gd name="connsiteX3" fmla="*/ 5001394 w 5001394"/>
                <a:gd name="connsiteY3" fmla="*/ 2217933 h 4435864"/>
                <a:gd name="connsiteX4" fmla="*/ 3915238 w 5001394"/>
                <a:gd name="connsiteY4" fmla="*/ 4431548 h 4435864"/>
                <a:gd name="connsiteX5" fmla="*/ 3915238 w 5001394"/>
                <a:gd name="connsiteY5" fmla="*/ 4435863 h 4435864"/>
                <a:gd name="connsiteX6" fmla="*/ 3913121 w 5001394"/>
                <a:gd name="connsiteY6" fmla="*/ 4435863 h 4435864"/>
                <a:gd name="connsiteX7" fmla="*/ 3913120 w 5001394"/>
                <a:gd name="connsiteY7" fmla="*/ 4435864 h 4435864"/>
                <a:gd name="connsiteX8" fmla="*/ 3913120 w 5001394"/>
                <a:gd name="connsiteY8" fmla="*/ 4435863 h 4435864"/>
                <a:gd name="connsiteX9" fmla="*/ 0 w 5001394"/>
                <a:gd name="connsiteY9" fmla="*/ 4435863 h 4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1394" h="4435864">
                  <a:moveTo>
                    <a:pt x="0" y="0"/>
                  </a:moveTo>
                  <a:lnTo>
                    <a:pt x="3915238" y="0"/>
                  </a:lnTo>
                  <a:lnTo>
                    <a:pt x="3915238" y="4319"/>
                  </a:lnTo>
                  <a:lnTo>
                    <a:pt x="5001394" y="2217933"/>
                  </a:lnTo>
                  <a:lnTo>
                    <a:pt x="3915238" y="4431548"/>
                  </a:lnTo>
                  <a:lnTo>
                    <a:pt x="3915238" y="4435863"/>
                  </a:lnTo>
                  <a:lnTo>
                    <a:pt x="3913121" y="4435863"/>
                  </a:lnTo>
                  <a:lnTo>
                    <a:pt x="3913120" y="4435864"/>
                  </a:lnTo>
                  <a:lnTo>
                    <a:pt x="3913120" y="4435863"/>
                  </a:lnTo>
                  <a:lnTo>
                    <a:pt x="0" y="4435863"/>
                  </a:lnTo>
                  <a:close/>
                </a:path>
              </a:pathLst>
            </a:cu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0">
                  <a:schemeClr val="bg1">
                    <a:alpha val="6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1" name="Picture 2" descr="DALL·E 2024-10-24 20.29.04 - A realistic direct overhead view of a woman with black hair tied in a ponytail, wearing a blue shirt, as if the camera is positioned directly above he.webp [webp-to-jpg output image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3164" l="4785" r="100000">
                          <a14:backgroundMark x1="35547" y1="19238" x2="34277" y2="20313"/>
                          <a14:backgroundMark x1="36719" y1="18457" x2="39844" y2="16797"/>
                          <a14:backgroundMark x1="41992" y1="16406" x2="41016" y2="17090"/>
                          <a14:backgroundMark x1="60840" y1="18066" x2="59277" y2="17383"/>
                          <a14:backgroundMark x1="37891" y1="18066" x2="39551" y2="18359"/>
                          <a14:backgroundMark x1="40430" y1="17871" x2="41113" y2="17480"/>
                          <a14:backgroundMark x1="62109" y1="10547" x2="62109" y2="105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5967025" y="2051916"/>
              <a:ext cx="3567078" cy="356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קבוצה 61"/>
            <p:cNvGrpSpPr/>
            <p:nvPr/>
          </p:nvGrpSpPr>
          <p:grpSpPr>
            <a:xfrm>
              <a:off x="7107418" y="3323639"/>
              <a:ext cx="2231465" cy="2478772"/>
              <a:chOff x="8147640" y="2129186"/>
              <a:chExt cx="1991402" cy="2212102"/>
            </a:xfrm>
          </p:grpSpPr>
          <p:sp>
            <p:nvSpPr>
              <p:cNvPr id="63" name="אליפסה 70">
                <a:extLst>
                  <a:ext uri="{FF2B5EF4-FFF2-40B4-BE49-F238E27FC236}">
                    <a16:creationId xmlns:a16="http://schemas.microsoft.com/office/drawing/2014/main" id="{EBC5660F-7B34-C804-300A-6A5B866E3908}"/>
                  </a:ext>
                </a:extLst>
              </p:cNvPr>
              <p:cNvSpPr/>
              <p:nvPr/>
            </p:nvSpPr>
            <p:spPr>
              <a:xfrm rot="19440000">
                <a:off x="9143837" y="3304000"/>
                <a:ext cx="187960" cy="305481"/>
              </a:xfrm>
              <a:prstGeom prst="ellipse">
                <a:avLst/>
              </a:prstGeom>
              <a:solidFill>
                <a:srgbClr val="AB87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3600"/>
              </a:p>
            </p:txBody>
          </p:sp>
          <p:sp>
            <p:nvSpPr>
              <p:cNvPr id="64" name="אליפסה 24">
                <a:extLst>
                  <a:ext uri="{FF2B5EF4-FFF2-40B4-BE49-F238E27FC236}">
                    <a16:creationId xmlns:a16="http://schemas.microsoft.com/office/drawing/2014/main" id="{3ACEB2C9-B37E-4909-5FFA-E7178464F0DE}"/>
                  </a:ext>
                </a:extLst>
              </p:cNvPr>
              <p:cNvSpPr/>
              <p:nvPr/>
            </p:nvSpPr>
            <p:spPr>
              <a:xfrm rot="19440000">
                <a:off x="8147640" y="2158548"/>
                <a:ext cx="1435261" cy="1435261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3600" dirty="0"/>
              </a:p>
            </p:txBody>
          </p:sp>
          <p:grpSp>
            <p:nvGrpSpPr>
              <p:cNvPr id="65" name="Group 59">
                <a:extLst>
                  <a:ext uri="{FF2B5EF4-FFF2-40B4-BE49-F238E27FC236}">
                    <a16:creationId xmlns:a16="http://schemas.microsoft.com/office/drawing/2014/main" id="{53B89023-E99D-4DA0-63CF-F2FE3464DBE0}"/>
                  </a:ext>
                </a:extLst>
              </p:cNvPr>
              <p:cNvGrpSpPr/>
              <p:nvPr/>
            </p:nvGrpSpPr>
            <p:grpSpPr>
              <a:xfrm>
                <a:off x="8774056" y="2677285"/>
                <a:ext cx="383854" cy="283375"/>
                <a:chOff x="7612936" y="2293957"/>
                <a:chExt cx="383854" cy="283375"/>
              </a:xfrm>
            </p:grpSpPr>
            <p:sp>
              <p:nvSpPr>
                <p:cNvPr id="73" name="אליפסה 7">
                  <a:extLst>
                    <a:ext uri="{FF2B5EF4-FFF2-40B4-BE49-F238E27FC236}">
                      <a16:creationId xmlns:a16="http://schemas.microsoft.com/office/drawing/2014/main" id="{E5D47521-5471-506D-297F-3AE176445DFD}"/>
                    </a:ext>
                  </a:extLst>
                </p:cNvPr>
                <p:cNvSpPr/>
                <p:nvPr/>
              </p:nvSpPr>
              <p:spPr>
                <a:xfrm>
                  <a:off x="7612936" y="2444223"/>
                  <a:ext cx="133109" cy="13310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2DFFF3B0-6467-4CB8-D2C7-277E5E27F9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9224" y="2293957"/>
                      <a:ext cx="357566" cy="2537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oMath>
                        </m:oMathPara>
                      </a14:m>
                      <a:endParaRPr lang="he-IL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2DFFF3B0-6467-4CB8-D2C7-277E5E27F9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9224" y="2293957"/>
                      <a:ext cx="357566" cy="25372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12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8BEB38-1770-CC29-3B6A-E5D27D65097C}"/>
                  </a:ext>
                </a:extLst>
              </p:cNvPr>
              <p:cNvSpPr txBox="1"/>
              <p:nvPr/>
            </p:nvSpPr>
            <p:spPr>
              <a:xfrm>
                <a:off x="9579423" y="3142299"/>
                <a:ext cx="126906" cy="25372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endParaRPr lang="he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3211" y="3288208"/>
                    <a:ext cx="865831" cy="25372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</a:rPr>
                            <m:t>𝑁𝑜𝑠𝑒</m:t>
                          </m:r>
                        </m:oMath>
                      </m:oMathPara>
                    </a14:m>
                    <a:endParaRPr lang="he-IL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83513F71-F40E-071D-3C6C-F6A4717D5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3211" y="3288208"/>
                    <a:ext cx="865831" cy="2537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2500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מחבר חץ ישר 30">
                <a:extLst>
                  <a:ext uri="{FF2B5EF4-FFF2-40B4-BE49-F238E27FC236}">
                    <a16:creationId xmlns:a16="http://schemas.microsoft.com/office/drawing/2014/main" id="{D4C2943E-20B8-9A28-0407-1BF634B6E7E8}"/>
                  </a:ext>
                </a:extLst>
              </p:cNvPr>
              <p:cNvCxnSpPr/>
              <p:nvPr/>
            </p:nvCxnSpPr>
            <p:spPr>
              <a:xfrm flipV="1">
                <a:off x="8840610" y="2960661"/>
                <a:ext cx="0" cy="1380627"/>
              </a:xfrm>
              <a:prstGeom prst="straightConnector1">
                <a:avLst/>
              </a:prstGeom>
              <a:ln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/>
                  <p:nvPr/>
                </p:nvSpPr>
                <p:spPr>
                  <a:xfrm>
                    <a:off x="8336796" y="3612385"/>
                    <a:ext cx="865831" cy="25372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</a:rPr>
                            <m:t>𝐶𝑎𝑚𝑒𝑟𝑎</m:t>
                          </m:r>
                        </m:oMath>
                      </m:oMathPara>
                    </a14:m>
                    <a:endParaRPr lang="he-IL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B66E2C5A-C102-C1DF-E576-A9E5A983B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36796" y="3612385"/>
                    <a:ext cx="865831" cy="25372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58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מחבר חץ ישר 32">
                <a:extLst>
                  <a:ext uri="{FF2B5EF4-FFF2-40B4-BE49-F238E27FC236}">
                    <a16:creationId xmlns:a16="http://schemas.microsoft.com/office/drawing/2014/main" id="{46AB9177-1338-340D-0FF3-5C215062481D}"/>
                  </a:ext>
                </a:extLst>
              </p:cNvPr>
              <p:cNvCxnSpPr>
                <a:stCxn id="64" idx="0"/>
              </p:cNvCxnSpPr>
              <p:nvPr/>
            </p:nvCxnSpPr>
            <p:spPr>
              <a:xfrm>
                <a:off x="8418799" y="2328651"/>
                <a:ext cx="1287123" cy="1705227"/>
              </a:xfrm>
              <a:prstGeom prst="straightConnector1">
                <a:avLst/>
              </a:prstGeom>
              <a:ln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מחבר חץ ישר 68">
                <a:extLst>
                  <a:ext uri="{FF2B5EF4-FFF2-40B4-BE49-F238E27FC236}">
                    <a16:creationId xmlns:a16="http://schemas.microsoft.com/office/drawing/2014/main" id="{DDE009CA-635A-9E3F-8FC4-A22662168433}"/>
                  </a:ext>
                </a:extLst>
              </p:cNvPr>
              <p:cNvCxnSpPr/>
              <p:nvPr/>
            </p:nvCxnSpPr>
            <p:spPr>
              <a:xfrm flipV="1">
                <a:off x="8840610" y="2129186"/>
                <a:ext cx="6675" cy="1113565"/>
              </a:xfrm>
              <a:prstGeom prst="straightConnector1">
                <a:avLst/>
              </a:prstGeom>
              <a:ln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/>
                  <p:nvPr/>
                </p:nvSpPr>
                <p:spPr>
                  <a:xfrm>
                    <a:off x="8509239" y="3815189"/>
                    <a:ext cx="1230034" cy="25372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9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he-IL" dirty="0">
                      <a:solidFill>
                        <a:srgbClr val="FF99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76494072-F60E-6B7D-60D7-74C5FEE5B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9239" y="3815189"/>
                    <a:ext cx="1230034" cy="2537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89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קבוצה 74"/>
          <p:cNvGrpSpPr/>
          <p:nvPr/>
        </p:nvGrpSpPr>
        <p:grpSpPr>
          <a:xfrm>
            <a:off x="3277637" y="1443807"/>
            <a:ext cx="2863753" cy="3044705"/>
            <a:chOff x="4161165" y="2134810"/>
            <a:chExt cx="3567078" cy="3792471"/>
          </a:xfrm>
        </p:grpSpPr>
        <p:sp>
          <p:nvSpPr>
            <p:cNvPr id="76" name="צורה חופשית 75"/>
            <p:cNvSpPr/>
            <p:nvPr/>
          </p:nvSpPr>
          <p:spPr>
            <a:xfrm>
              <a:off x="4452536" y="2134810"/>
              <a:ext cx="2990936" cy="3727149"/>
            </a:xfrm>
            <a:custGeom>
              <a:avLst/>
              <a:gdLst>
                <a:gd name="connsiteX0" fmla="*/ 0 w 5001394"/>
                <a:gd name="connsiteY0" fmla="*/ 0 h 4435864"/>
                <a:gd name="connsiteX1" fmla="*/ 3915238 w 5001394"/>
                <a:gd name="connsiteY1" fmla="*/ 0 h 4435864"/>
                <a:gd name="connsiteX2" fmla="*/ 3915238 w 5001394"/>
                <a:gd name="connsiteY2" fmla="*/ 4319 h 4435864"/>
                <a:gd name="connsiteX3" fmla="*/ 5001394 w 5001394"/>
                <a:gd name="connsiteY3" fmla="*/ 2217933 h 4435864"/>
                <a:gd name="connsiteX4" fmla="*/ 3915238 w 5001394"/>
                <a:gd name="connsiteY4" fmla="*/ 4431548 h 4435864"/>
                <a:gd name="connsiteX5" fmla="*/ 3915238 w 5001394"/>
                <a:gd name="connsiteY5" fmla="*/ 4435863 h 4435864"/>
                <a:gd name="connsiteX6" fmla="*/ 3913121 w 5001394"/>
                <a:gd name="connsiteY6" fmla="*/ 4435863 h 4435864"/>
                <a:gd name="connsiteX7" fmla="*/ 3913120 w 5001394"/>
                <a:gd name="connsiteY7" fmla="*/ 4435864 h 4435864"/>
                <a:gd name="connsiteX8" fmla="*/ 3913120 w 5001394"/>
                <a:gd name="connsiteY8" fmla="*/ 4435863 h 4435864"/>
                <a:gd name="connsiteX9" fmla="*/ 0 w 5001394"/>
                <a:gd name="connsiteY9" fmla="*/ 4435863 h 4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1394" h="4435864">
                  <a:moveTo>
                    <a:pt x="0" y="0"/>
                  </a:moveTo>
                  <a:lnTo>
                    <a:pt x="3915238" y="0"/>
                  </a:lnTo>
                  <a:lnTo>
                    <a:pt x="3915238" y="4319"/>
                  </a:lnTo>
                  <a:lnTo>
                    <a:pt x="5001394" y="2217933"/>
                  </a:lnTo>
                  <a:lnTo>
                    <a:pt x="3915238" y="4431548"/>
                  </a:lnTo>
                  <a:lnTo>
                    <a:pt x="3915238" y="4435863"/>
                  </a:lnTo>
                  <a:lnTo>
                    <a:pt x="3913121" y="4435863"/>
                  </a:lnTo>
                  <a:lnTo>
                    <a:pt x="3913120" y="4435864"/>
                  </a:lnTo>
                  <a:lnTo>
                    <a:pt x="3913120" y="4435863"/>
                  </a:lnTo>
                  <a:lnTo>
                    <a:pt x="0" y="4435863"/>
                  </a:lnTo>
                  <a:close/>
                </a:path>
              </a:pathLst>
            </a:cu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0">
                  <a:schemeClr val="bg1">
                    <a:alpha val="6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77" name="קבוצה 76"/>
            <p:cNvGrpSpPr/>
            <p:nvPr/>
          </p:nvGrpSpPr>
          <p:grpSpPr>
            <a:xfrm>
              <a:off x="4161165" y="2185301"/>
              <a:ext cx="3567078" cy="3741980"/>
              <a:chOff x="2767958" y="933991"/>
              <a:chExt cx="3567078" cy="3741980"/>
            </a:xfrm>
          </p:grpSpPr>
          <p:pic>
            <p:nvPicPr>
              <p:cNvPr id="78" name="Picture 2" descr="DALL·E 2024-10-24 20.29.04 - A realistic direct overhead view of a woman with black hair tied in a ponytail, wearing a blue shirt, as if the camera is positioned directly above he.webp [webp-to-jpg output image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3164" l="4785" r="100000">
                            <a14:backgroundMark x1="35547" y1="19238" x2="34277" y2="20313"/>
                            <a14:backgroundMark x1="36719" y1="18457" x2="39844" y2="16797"/>
                            <a14:backgroundMark x1="41992" y1="16406" x2="41016" y2="17090"/>
                            <a14:backgroundMark x1="60840" y1="18066" x2="59277" y2="17383"/>
                            <a14:backgroundMark x1="37891" y1="18066" x2="39551" y2="18359"/>
                            <a14:backgroundMark x1="40430" y1="17871" x2="41113" y2="17480"/>
                            <a14:backgroundMark x1="62109" y1="10547" x2="62109" y2="105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0">
                <a:off x="2767958" y="933991"/>
                <a:ext cx="3567078" cy="3567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חץ למטה 78"/>
              <p:cNvSpPr/>
              <p:nvPr/>
            </p:nvSpPr>
            <p:spPr>
              <a:xfrm rot="10800000">
                <a:off x="4530027" y="2982001"/>
                <a:ext cx="289317" cy="1693970"/>
              </a:xfrm>
              <a:prstGeom prst="downArrow">
                <a:avLst/>
              </a:prstGeom>
              <a:solidFill>
                <a:srgbClr val="D38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rgbClr val="D383D4"/>
                  </a:solidFill>
                </a:endParaRPr>
              </a:p>
            </p:txBody>
          </p:sp>
          <p:sp>
            <p:nvSpPr>
              <p:cNvPr id="80" name="חץ למטה 79"/>
              <p:cNvSpPr/>
              <p:nvPr/>
            </p:nvSpPr>
            <p:spPr>
              <a:xfrm rot="19800000">
                <a:off x="4994441" y="2938035"/>
                <a:ext cx="268939" cy="1581271"/>
              </a:xfrm>
              <a:prstGeom prst="downArrow">
                <a:avLst/>
              </a:prstGeom>
              <a:solidFill>
                <a:srgbClr val="D38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rgbClr val="D383D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4321787" y="3880451"/>
                    <a:ext cx="126211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D383D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he-IL" sz="2400" dirty="0">
                      <a:solidFill>
                        <a:srgbClr val="D383D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4" name="TextBox 2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1787" y="3880451"/>
                    <a:ext cx="1262113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2" name="צורה חופשית 81"/>
          <p:cNvSpPr/>
          <p:nvPr/>
        </p:nvSpPr>
        <p:spPr>
          <a:xfrm>
            <a:off x="170647" y="996071"/>
            <a:ext cx="3232786" cy="4028530"/>
          </a:xfrm>
          <a:custGeom>
            <a:avLst/>
            <a:gdLst>
              <a:gd name="connsiteX0" fmla="*/ 0 w 5001394"/>
              <a:gd name="connsiteY0" fmla="*/ 0 h 4435864"/>
              <a:gd name="connsiteX1" fmla="*/ 3915238 w 5001394"/>
              <a:gd name="connsiteY1" fmla="*/ 0 h 4435864"/>
              <a:gd name="connsiteX2" fmla="*/ 3915238 w 5001394"/>
              <a:gd name="connsiteY2" fmla="*/ 4319 h 4435864"/>
              <a:gd name="connsiteX3" fmla="*/ 5001394 w 5001394"/>
              <a:gd name="connsiteY3" fmla="*/ 2217933 h 4435864"/>
              <a:gd name="connsiteX4" fmla="*/ 3915238 w 5001394"/>
              <a:gd name="connsiteY4" fmla="*/ 4431548 h 4435864"/>
              <a:gd name="connsiteX5" fmla="*/ 3915238 w 5001394"/>
              <a:gd name="connsiteY5" fmla="*/ 4435863 h 4435864"/>
              <a:gd name="connsiteX6" fmla="*/ 3913121 w 5001394"/>
              <a:gd name="connsiteY6" fmla="*/ 4435863 h 4435864"/>
              <a:gd name="connsiteX7" fmla="*/ 3913120 w 5001394"/>
              <a:gd name="connsiteY7" fmla="*/ 4435864 h 4435864"/>
              <a:gd name="connsiteX8" fmla="*/ 3913120 w 5001394"/>
              <a:gd name="connsiteY8" fmla="*/ 4435863 h 4435864"/>
              <a:gd name="connsiteX9" fmla="*/ 0 w 5001394"/>
              <a:gd name="connsiteY9" fmla="*/ 4435863 h 443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01394" h="4435864">
                <a:moveTo>
                  <a:pt x="0" y="0"/>
                </a:moveTo>
                <a:lnTo>
                  <a:pt x="3915238" y="0"/>
                </a:lnTo>
                <a:lnTo>
                  <a:pt x="3915238" y="4319"/>
                </a:lnTo>
                <a:lnTo>
                  <a:pt x="5001394" y="2217933"/>
                </a:lnTo>
                <a:lnTo>
                  <a:pt x="3915238" y="4431548"/>
                </a:lnTo>
                <a:lnTo>
                  <a:pt x="3915238" y="4435863"/>
                </a:lnTo>
                <a:lnTo>
                  <a:pt x="3913121" y="4435863"/>
                </a:lnTo>
                <a:lnTo>
                  <a:pt x="3913120" y="4435864"/>
                </a:lnTo>
                <a:lnTo>
                  <a:pt x="3913120" y="4435863"/>
                </a:lnTo>
                <a:lnTo>
                  <a:pt x="0" y="4435863"/>
                </a:lnTo>
                <a:close/>
              </a:path>
            </a:pathLst>
          </a:custGeom>
          <a:gradFill flip="none" rotWithShape="1">
            <a:gsLst>
              <a:gs pos="61000">
                <a:schemeClr val="bg1">
                  <a:alpha val="0"/>
                </a:schemeClr>
              </a:gs>
              <a:gs pos="0">
                <a:schemeClr val="bg1">
                  <a:alpha val="6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860D3F67-59B0-A663-ACED-7222C91B9019}"/>
              </a:ext>
            </a:extLst>
          </p:cNvPr>
          <p:cNvGrpSpPr/>
          <p:nvPr/>
        </p:nvGrpSpPr>
        <p:grpSpPr>
          <a:xfrm rot="16200000">
            <a:off x="347722" y="2452443"/>
            <a:ext cx="3306643" cy="1772575"/>
            <a:chOff x="7237089" y="1668893"/>
            <a:chExt cx="3605528" cy="1932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 rot="5400000">
                  <a:off x="7947050" y="2471303"/>
                  <a:ext cx="1262112" cy="50339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D383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he-IL" sz="2400" dirty="0">
                    <a:solidFill>
                      <a:srgbClr val="D383D4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947050" y="2471303"/>
                  <a:ext cx="1262112" cy="5033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חץ למטה 84"/>
            <p:cNvSpPr/>
            <p:nvPr/>
          </p:nvSpPr>
          <p:spPr>
            <a:xfrm rot="16200000">
              <a:off x="8804199" y="1675377"/>
              <a:ext cx="533286" cy="1293153"/>
            </a:xfrm>
            <a:prstGeom prst="downArrow">
              <a:avLst/>
            </a:prstGeom>
            <a:solidFill>
              <a:srgbClr val="D38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D383D4"/>
                </a:solidFill>
              </a:endParaRPr>
            </a:p>
          </p:txBody>
        </p:sp>
        <p:grpSp>
          <p:nvGrpSpPr>
            <p:cNvPr id="86" name="קבוצה 85"/>
            <p:cNvGrpSpPr/>
            <p:nvPr/>
          </p:nvGrpSpPr>
          <p:grpSpPr>
            <a:xfrm rot="-1800000">
              <a:off x="8025798" y="1811342"/>
              <a:ext cx="2816819" cy="1790348"/>
              <a:chOff x="8064836" y="1426413"/>
              <a:chExt cx="2816819" cy="1790348"/>
            </a:xfrm>
          </p:grpSpPr>
          <p:sp>
            <p:nvSpPr>
              <p:cNvPr id="88" name="חץ למטה 87"/>
              <p:cNvSpPr/>
              <p:nvPr/>
            </p:nvSpPr>
            <p:spPr>
              <a:xfrm rot="5400000">
                <a:off x="8588829" y="1531318"/>
                <a:ext cx="533286" cy="1581271"/>
              </a:xfrm>
              <a:prstGeom prst="downArrow">
                <a:avLst/>
              </a:prstGeom>
              <a:solidFill>
                <a:srgbClr val="D38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rgbClr val="D383D4"/>
                  </a:solidFill>
                </a:endParaRPr>
              </a:p>
            </p:txBody>
          </p:sp>
          <p:pic>
            <p:nvPicPr>
              <p:cNvPr id="89" name="Picture 2" descr="DALL·E 2024-10-24 20.29.04 - A realistic direct overhead view of a woman with black hair tied in a ponytail, wearing a blue shirt, as if the camera is positioned directly above he.webp [webp-to-jpg output image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3164" l="4785" r="100000">
                            <a14:backgroundMark x1="35547" y1="19238" x2="34277" y2="20313"/>
                            <a14:backgroundMark x1="36719" y1="18457" x2="39844" y2="16797"/>
                            <a14:backgroundMark x1="41992" y1="16406" x2="41016" y2="17090"/>
                            <a14:backgroundMark x1="60840" y1="18066" x2="59277" y2="17383"/>
                            <a14:backgroundMark x1="37891" y1="18066" x2="39551" y2="18359"/>
                            <a14:backgroundMark x1="40430" y1="17871" x2="41113" y2="17480"/>
                            <a14:backgroundMark x1="62109" y1="10547" x2="62109" y2="105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091307" y="1426412"/>
                <a:ext cx="1790348" cy="179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7" name="Picture 4" descr="DALL·E 2024-10-27 13.02.52 - A top-down view of a camera. The image shows a single camera from above, displaying the lens, body, and controls. The background is plain and minimali.webp [webp-to-jpg output image]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63867" y1="55176" x2="60547" y2="53711"/>
                          <a14:backgroundMark x1="41699" y1="70020" x2="59473" y2="68457"/>
                          <a14:backgroundMark x1="59668" y1="54102" x2="59375" y2="51074"/>
                          <a14:backgroundMark x1="43262" y1="54883" x2="43359" y2="54297"/>
                          <a14:backgroundMark x1="42188" y1="54004" x2="43555" y2="54590"/>
                          <a14:backgroundMark x1="59961" y1="53809" x2="59961" y2="54688"/>
                          <a14:backgroundMark x1="58496" y1="54297" x2="57910" y2="54688"/>
                          <a14:backgroundMark x1="57813" y1="55273" x2="57617" y2="54980"/>
                          <a14:backgroundMark x1="41992" y1="53809" x2="43848" y2="540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80" t="32184" r="28470" b="29847"/>
            <a:stretch/>
          </p:blipFill>
          <p:spPr bwMode="auto">
            <a:xfrm rot="5400000">
              <a:off x="7223200" y="1682782"/>
              <a:ext cx="1377825" cy="135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קבוצה 89"/>
          <p:cNvGrpSpPr/>
          <p:nvPr/>
        </p:nvGrpSpPr>
        <p:grpSpPr>
          <a:xfrm>
            <a:off x="9372400" y="1788207"/>
            <a:ext cx="2203499" cy="2647864"/>
            <a:chOff x="8147640" y="2158548"/>
            <a:chExt cx="1558689" cy="1873019"/>
          </a:xfrm>
          <a:effectLst/>
        </p:grpSpPr>
        <p:sp>
          <p:nvSpPr>
            <p:cNvPr id="91" name="אליפסה 24">
              <a:extLst>
                <a:ext uri="{FF2B5EF4-FFF2-40B4-BE49-F238E27FC236}">
                  <a16:creationId xmlns:a16="http://schemas.microsoft.com/office/drawing/2014/main" id="{3ACEB2C9-B37E-4909-5FFA-E7178464F0DE}"/>
                </a:ext>
              </a:extLst>
            </p:cNvPr>
            <p:cNvSpPr/>
            <p:nvPr/>
          </p:nvSpPr>
          <p:spPr>
            <a:xfrm rot="19440000">
              <a:off x="8147640" y="2158548"/>
              <a:ext cx="1435261" cy="143526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3600" b="1" dirty="0"/>
            </a:p>
          </p:txBody>
        </p:sp>
        <p:grpSp>
          <p:nvGrpSpPr>
            <p:cNvPr id="92" name="Group 59">
              <a:extLst>
                <a:ext uri="{FF2B5EF4-FFF2-40B4-BE49-F238E27FC236}">
                  <a16:creationId xmlns:a16="http://schemas.microsoft.com/office/drawing/2014/main" id="{53B89023-E99D-4DA0-63CF-F2FE3464DBE0}"/>
                </a:ext>
              </a:extLst>
            </p:cNvPr>
            <p:cNvGrpSpPr/>
            <p:nvPr/>
          </p:nvGrpSpPr>
          <p:grpSpPr>
            <a:xfrm>
              <a:off x="8774056" y="2677285"/>
              <a:ext cx="383854" cy="283375"/>
              <a:chOff x="7612936" y="2293957"/>
              <a:chExt cx="383854" cy="283375"/>
            </a:xfrm>
          </p:grpSpPr>
          <p:sp>
            <p:nvSpPr>
              <p:cNvPr id="99" name="אליפסה 7">
                <a:extLst>
                  <a:ext uri="{FF2B5EF4-FFF2-40B4-BE49-F238E27FC236}">
                    <a16:creationId xmlns:a16="http://schemas.microsoft.com/office/drawing/2014/main" id="{E5D47521-5471-506D-297F-3AE176445DFD}"/>
                  </a:ext>
                </a:extLst>
              </p:cNvPr>
              <p:cNvSpPr/>
              <p:nvPr/>
            </p:nvSpPr>
            <p:spPr>
              <a:xfrm>
                <a:off x="7612936" y="2444223"/>
                <a:ext cx="133109" cy="13310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b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DFFF3B0-6467-4CB8-D2C7-277E5E27F9C4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224" y="2293957"/>
                    <a:ext cx="357566" cy="26125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oMath>
                      </m:oMathPara>
                    </a14:m>
                    <a:endParaRPr lang="he-IL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FFF3B0-6467-4CB8-D2C7-277E5E27F9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224" y="2293957"/>
                    <a:ext cx="357566" cy="2612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E8BEB38-1770-CC29-3B6A-E5D27D65097C}"/>
                </a:ext>
              </a:extLst>
            </p:cNvPr>
            <p:cNvSpPr txBox="1"/>
            <p:nvPr/>
          </p:nvSpPr>
          <p:spPr>
            <a:xfrm>
              <a:off x="9575656" y="3142299"/>
              <a:ext cx="130673" cy="26125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endParaRPr lang="he-IL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513F71-F40E-071D-3C6C-F6A4717D5A9C}"/>
                    </a:ext>
                  </a:extLst>
                </p:cNvPr>
                <p:cNvSpPr txBox="1"/>
                <p:nvPr/>
              </p:nvSpPr>
              <p:spPr>
                <a:xfrm>
                  <a:off x="9273210" y="3288208"/>
                  <a:ext cx="400673" cy="2612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99F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he-IL" b="1" dirty="0">
                    <a:solidFill>
                      <a:srgbClr val="FF99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513F71-F40E-071D-3C6C-F6A4717D5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3210" y="3288208"/>
                  <a:ext cx="400673" cy="2612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מחבר חץ ישר 30">
              <a:extLst>
                <a:ext uri="{FF2B5EF4-FFF2-40B4-BE49-F238E27FC236}">
                  <a16:creationId xmlns:a16="http://schemas.microsoft.com/office/drawing/2014/main" id="{D4C2943E-20B8-9A28-0407-1BF634B6E7E8}"/>
                </a:ext>
              </a:extLst>
            </p:cNvPr>
            <p:cNvCxnSpPr/>
            <p:nvPr/>
          </p:nvCxnSpPr>
          <p:spPr>
            <a:xfrm flipV="1">
              <a:off x="8840610" y="2185831"/>
              <a:ext cx="0" cy="1845736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/>
                <p:nvPr/>
              </p:nvSpPr>
              <p:spPr>
                <a:xfrm>
                  <a:off x="8336796" y="3612385"/>
                  <a:ext cx="865832" cy="2612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99FF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he-IL" b="1" dirty="0">
                    <a:solidFill>
                      <a:srgbClr val="FF99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66E2C5A-C102-C1DF-E576-A9E5A983B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6796" y="3612385"/>
                  <a:ext cx="865832" cy="2612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מחבר חץ ישר 32">
              <a:extLst>
                <a:ext uri="{FF2B5EF4-FFF2-40B4-BE49-F238E27FC236}">
                  <a16:creationId xmlns:a16="http://schemas.microsoft.com/office/drawing/2014/main" id="{46AB9177-1338-340D-0FF3-5C215062481D}"/>
                </a:ext>
              </a:extLst>
            </p:cNvPr>
            <p:cNvCxnSpPr>
              <a:stCxn id="91" idx="0"/>
            </p:cNvCxnSpPr>
            <p:nvPr/>
          </p:nvCxnSpPr>
          <p:spPr>
            <a:xfrm>
              <a:off x="8443458" y="2295603"/>
              <a:ext cx="970868" cy="1517810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6494072-F60E-6B7D-60D7-74C5FEE5B8A0}"/>
                    </a:ext>
                  </a:extLst>
                </p:cNvPr>
                <p:cNvSpPr txBox="1"/>
                <p:nvPr/>
              </p:nvSpPr>
              <p:spPr>
                <a:xfrm>
                  <a:off x="8929487" y="3628373"/>
                  <a:ext cx="431791" cy="2612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he-IL" b="1" dirty="0">
                    <a:solidFill>
                      <a:srgbClr val="FF99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6494072-F60E-6B7D-60D7-74C5FEE5B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9487" y="3628373"/>
                  <a:ext cx="431791" cy="2612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מלבן 4096">
                <a:extLst>
                  <a:ext uri="{FF2B5EF4-FFF2-40B4-BE49-F238E27FC236}">
                    <a16:creationId xmlns:a16="http://schemas.microsoft.com/office/drawing/2014/main" id="{03889177-63F3-70AF-7F52-2742865F628E}"/>
                  </a:ext>
                </a:extLst>
              </p:cNvPr>
              <p:cNvSpPr/>
              <p:nvPr/>
            </p:nvSpPr>
            <p:spPr>
              <a:xfrm>
                <a:off x="522626" y="4826656"/>
                <a:ext cx="107802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As we said,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D383D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>
                        <a:solidFill>
                          <a:srgbClr val="D383D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sz="2800" b="1" dirty="0" smtClean="0">
                    <a:solidFill>
                      <a:schemeClr val="bg1"/>
                    </a:solidFill>
                    <a:latin typeface="Abadi Extra Light" panose="020B0204020104020204" pitchFamily="34" charset="0"/>
                    <a:cs typeface="Calibri Light" panose="020F0302020204030204" pitchFamily="34" charset="0"/>
                  </a:rPr>
                  <a:t>I s the angle between the nose and the camera.</a:t>
                </a:r>
                <a:endParaRPr lang="en-US" altLang="he-IL" sz="2800" b="1" dirty="0">
                  <a:solidFill>
                    <a:schemeClr val="bg1"/>
                  </a:solidFill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1" name="מלבן 4096">
                <a:extLst>
                  <a:ext uri="{FF2B5EF4-FFF2-40B4-BE49-F238E27FC236}">
                    <a16:creationId xmlns:a16="http://schemas.microsoft.com/office/drawing/2014/main" id="{03889177-63F3-70AF-7F52-2742865F6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6" y="4826656"/>
                <a:ext cx="10780284" cy="523220"/>
              </a:xfrm>
              <a:prstGeom prst="rect">
                <a:avLst/>
              </a:prstGeom>
              <a:blipFill>
                <a:blip r:embed="rId18"/>
                <a:stretch>
                  <a:fillRect l="-1188" t="-13953" b="-32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1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Calibri"/>
        <a:ea typeface=""/>
        <a:cs typeface="Calibri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15670</TotalTime>
  <Words>684</Words>
  <Application>Microsoft Office PowerPoint</Application>
  <PresentationFormat>מסך רחב</PresentationFormat>
  <Paragraphs>206</Paragraphs>
  <Slides>23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30" baseType="lpstr">
      <vt:lpstr>Abadi</vt:lpstr>
      <vt:lpstr>Abadi Extra Light</vt:lpstr>
      <vt:lpstr>Arial</vt:lpstr>
      <vt:lpstr>Calibri</vt:lpstr>
      <vt:lpstr>Calibri Light</vt:lpstr>
      <vt:lpstr>Cambria Math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user</cp:lastModifiedBy>
  <cp:revision>171</cp:revision>
  <dcterms:created xsi:type="dcterms:W3CDTF">2024-10-20T08:42:35Z</dcterms:created>
  <dcterms:modified xsi:type="dcterms:W3CDTF">2024-11-04T06:15:57Z</dcterms:modified>
</cp:coreProperties>
</file>